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12"/>
  </p:notesMasterIdLst>
  <p:sldIdLst>
    <p:sldId id="256" r:id="rId2"/>
    <p:sldId id="258" r:id="rId3"/>
    <p:sldId id="259" r:id="rId4"/>
    <p:sldId id="261" r:id="rId5"/>
    <p:sldId id="278" r:id="rId6"/>
    <p:sldId id="280" r:id="rId7"/>
    <p:sldId id="274" r:id="rId8"/>
    <p:sldId id="281" r:id="rId9"/>
    <p:sldId id="279" r:id="rId10"/>
    <p:sldId id="282" r:id="rId11"/>
  </p:sldIdLst>
  <p:sldSz cx="12801600" cy="7772400"/>
  <p:notesSz cx="6858000" cy="9144000"/>
  <p:defaultTextStyle>
    <a:defPPr>
      <a:defRPr lang="en-US"/>
    </a:defPPr>
    <a:lvl1pPr marL="0" algn="l" defTabSz="493776" rtl="0" eaLnBrk="1" latinLnBrk="0" hangingPunct="1">
      <a:defRPr sz="1944" kern="1200">
        <a:solidFill>
          <a:schemeClr val="tx1"/>
        </a:solidFill>
        <a:latin typeface="+mn-lt"/>
        <a:ea typeface="+mn-ea"/>
        <a:cs typeface="+mn-cs"/>
      </a:defRPr>
    </a:lvl1pPr>
    <a:lvl2pPr marL="493776" algn="l" defTabSz="493776" rtl="0" eaLnBrk="1" latinLnBrk="0" hangingPunct="1">
      <a:defRPr sz="1944" kern="1200">
        <a:solidFill>
          <a:schemeClr val="tx1"/>
        </a:solidFill>
        <a:latin typeface="+mn-lt"/>
        <a:ea typeface="+mn-ea"/>
        <a:cs typeface="+mn-cs"/>
      </a:defRPr>
    </a:lvl2pPr>
    <a:lvl3pPr marL="987552" algn="l" defTabSz="493776" rtl="0" eaLnBrk="1" latinLnBrk="0" hangingPunct="1">
      <a:defRPr sz="1944" kern="1200">
        <a:solidFill>
          <a:schemeClr val="tx1"/>
        </a:solidFill>
        <a:latin typeface="+mn-lt"/>
        <a:ea typeface="+mn-ea"/>
        <a:cs typeface="+mn-cs"/>
      </a:defRPr>
    </a:lvl3pPr>
    <a:lvl4pPr marL="1481328" algn="l" defTabSz="493776" rtl="0" eaLnBrk="1" latinLnBrk="0" hangingPunct="1">
      <a:defRPr sz="1944" kern="1200">
        <a:solidFill>
          <a:schemeClr val="tx1"/>
        </a:solidFill>
        <a:latin typeface="+mn-lt"/>
        <a:ea typeface="+mn-ea"/>
        <a:cs typeface="+mn-cs"/>
      </a:defRPr>
    </a:lvl4pPr>
    <a:lvl5pPr marL="1975104" algn="l" defTabSz="493776" rtl="0" eaLnBrk="1" latinLnBrk="0" hangingPunct="1">
      <a:defRPr sz="1944" kern="1200">
        <a:solidFill>
          <a:schemeClr val="tx1"/>
        </a:solidFill>
        <a:latin typeface="+mn-lt"/>
        <a:ea typeface="+mn-ea"/>
        <a:cs typeface="+mn-cs"/>
      </a:defRPr>
    </a:lvl5pPr>
    <a:lvl6pPr marL="2468880" algn="l" defTabSz="493776" rtl="0" eaLnBrk="1" latinLnBrk="0" hangingPunct="1">
      <a:defRPr sz="1944" kern="1200">
        <a:solidFill>
          <a:schemeClr val="tx1"/>
        </a:solidFill>
        <a:latin typeface="+mn-lt"/>
        <a:ea typeface="+mn-ea"/>
        <a:cs typeface="+mn-cs"/>
      </a:defRPr>
    </a:lvl6pPr>
    <a:lvl7pPr marL="2962656" algn="l" defTabSz="493776" rtl="0" eaLnBrk="1" latinLnBrk="0" hangingPunct="1">
      <a:defRPr sz="1944" kern="1200">
        <a:solidFill>
          <a:schemeClr val="tx1"/>
        </a:solidFill>
        <a:latin typeface="+mn-lt"/>
        <a:ea typeface="+mn-ea"/>
        <a:cs typeface="+mn-cs"/>
      </a:defRPr>
    </a:lvl7pPr>
    <a:lvl8pPr marL="3456432" algn="l" defTabSz="493776" rtl="0" eaLnBrk="1" latinLnBrk="0" hangingPunct="1">
      <a:defRPr sz="1944" kern="1200">
        <a:solidFill>
          <a:schemeClr val="tx1"/>
        </a:solidFill>
        <a:latin typeface="+mn-lt"/>
        <a:ea typeface="+mn-ea"/>
        <a:cs typeface="+mn-cs"/>
      </a:defRPr>
    </a:lvl8pPr>
    <a:lvl9pPr marL="3950208" algn="l" defTabSz="493776" rtl="0" eaLnBrk="1" latinLnBrk="0" hangingPunct="1">
      <a:defRPr sz="194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493"/>
    <a:srgbClr val="0096FF"/>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66"/>
    <p:restoredTop sz="93233"/>
  </p:normalViewPr>
  <p:slideViewPr>
    <p:cSldViewPr snapToGrid="0" snapToObjects="1">
      <p:cViewPr varScale="1">
        <p:scale>
          <a:sx n="50" d="100"/>
          <a:sy n="50" d="100"/>
        </p:scale>
        <p:origin x="72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D2F88A-8A99-E24E-A6E6-7FD7EC0CD37F}" type="datetimeFigureOut">
              <a:rPr lang="en-US" smtClean="0"/>
              <a:t>5/28/19</a:t>
            </a:fld>
            <a:endParaRPr lang="en-US"/>
          </a:p>
        </p:txBody>
      </p:sp>
      <p:sp>
        <p:nvSpPr>
          <p:cNvPr id="4" name="Slide Image Placeholder 3"/>
          <p:cNvSpPr>
            <a:spLocks noGrp="1" noRot="1" noChangeAspect="1"/>
          </p:cNvSpPr>
          <p:nvPr>
            <p:ph type="sldImg" idx="2"/>
          </p:nvPr>
        </p:nvSpPr>
        <p:spPr>
          <a:xfrm>
            <a:off x="887413" y="1143000"/>
            <a:ext cx="50831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3B43C0-C5C1-6741-993C-1565D6488D8B}" type="slidenum">
              <a:rPr lang="en-US" smtClean="0"/>
              <a:t>‹#›</a:t>
            </a:fld>
            <a:endParaRPr lang="en-US"/>
          </a:p>
        </p:txBody>
      </p:sp>
    </p:spTree>
    <p:extLst>
      <p:ext uri="{BB962C8B-B14F-4D97-AF65-F5344CB8AC3E}">
        <p14:creationId xmlns:p14="http://schemas.microsoft.com/office/powerpoint/2010/main" val="502153284"/>
      </p:ext>
    </p:extLst>
  </p:cSld>
  <p:clrMap bg1="lt1" tx1="dk1" bg2="lt2" tx2="dk2" accent1="accent1" accent2="accent2" accent3="accent3" accent4="accent4" accent5="accent5" accent6="accent6" hlink="hlink" folHlink="folHlink"/>
  <p:notesStyle>
    <a:lvl1pPr marL="0" algn="l" defTabSz="987552" rtl="0" eaLnBrk="1" latinLnBrk="0" hangingPunct="1">
      <a:defRPr sz="1296" kern="1200">
        <a:solidFill>
          <a:schemeClr val="tx1"/>
        </a:solidFill>
        <a:latin typeface="+mn-lt"/>
        <a:ea typeface="+mn-ea"/>
        <a:cs typeface="+mn-cs"/>
      </a:defRPr>
    </a:lvl1pPr>
    <a:lvl2pPr marL="493776" algn="l" defTabSz="987552" rtl="0" eaLnBrk="1" latinLnBrk="0" hangingPunct="1">
      <a:defRPr sz="1296" kern="1200">
        <a:solidFill>
          <a:schemeClr val="tx1"/>
        </a:solidFill>
        <a:latin typeface="+mn-lt"/>
        <a:ea typeface="+mn-ea"/>
        <a:cs typeface="+mn-cs"/>
      </a:defRPr>
    </a:lvl2pPr>
    <a:lvl3pPr marL="987552" algn="l" defTabSz="987552" rtl="0" eaLnBrk="1" latinLnBrk="0" hangingPunct="1">
      <a:defRPr sz="1296" kern="1200">
        <a:solidFill>
          <a:schemeClr val="tx1"/>
        </a:solidFill>
        <a:latin typeface="+mn-lt"/>
        <a:ea typeface="+mn-ea"/>
        <a:cs typeface="+mn-cs"/>
      </a:defRPr>
    </a:lvl3pPr>
    <a:lvl4pPr marL="1481328" algn="l" defTabSz="987552" rtl="0" eaLnBrk="1" latinLnBrk="0" hangingPunct="1">
      <a:defRPr sz="1296" kern="1200">
        <a:solidFill>
          <a:schemeClr val="tx1"/>
        </a:solidFill>
        <a:latin typeface="+mn-lt"/>
        <a:ea typeface="+mn-ea"/>
        <a:cs typeface="+mn-cs"/>
      </a:defRPr>
    </a:lvl4pPr>
    <a:lvl5pPr marL="1975104" algn="l" defTabSz="987552" rtl="0" eaLnBrk="1" latinLnBrk="0" hangingPunct="1">
      <a:defRPr sz="1296" kern="1200">
        <a:solidFill>
          <a:schemeClr val="tx1"/>
        </a:solidFill>
        <a:latin typeface="+mn-lt"/>
        <a:ea typeface="+mn-ea"/>
        <a:cs typeface="+mn-cs"/>
      </a:defRPr>
    </a:lvl5pPr>
    <a:lvl6pPr marL="2468880" algn="l" defTabSz="987552" rtl="0" eaLnBrk="1" latinLnBrk="0" hangingPunct="1">
      <a:defRPr sz="1296" kern="1200">
        <a:solidFill>
          <a:schemeClr val="tx1"/>
        </a:solidFill>
        <a:latin typeface="+mn-lt"/>
        <a:ea typeface="+mn-ea"/>
        <a:cs typeface="+mn-cs"/>
      </a:defRPr>
    </a:lvl6pPr>
    <a:lvl7pPr marL="2962656" algn="l" defTabSz="987552" rtl="0" eaLnBrk="1" latinLnBrk="0" hangingPunct="1">
      <a:defRPr sz="1296" kern="1200">
        <a:solidFill>
          <a:schemeClr val="tx1"/>
        </a:solidFill>
        <a:latin typeface="+mn-lt"/>
        <a:ea typeface="+mn-ea"/>
        <a:cs typeface="+mn-cs"/>
      </a:defRPr>
    </a:lvl7pPr>
    <a:lvl8pPr marL="3456432" algn="l" defTabSz="987552" rtl="0" eaLnBrk="1" latinLnBrk="0" hangingPunct="1">
      <a:defRPr sz="1296" kern="1200">
        <a:solidFill>
          <a:schemeClr val="tx1"/>
        </a:solidFill>
        <a:latin typeface="+mn-lt"/>
        <a:ea typeface="+mn-ea"/>
        <a:cs typeface="+mn-cs"/>
      </a:defRPr>
    </a:lvl8pPr>
    <a:lvl9pPr marL="3950208" algn="l" defTabSz="987552" rtl="0" eaLnBrk="1" latinLnBrk="0" hangingPunct="1">
      <a:defRPr sz="129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7413" y="1143000"/>
            <a:ext cx="5083175" cy="3086100"/>
          </a:xfrm>
        </p:spPr>
      </p:sp>
      <p:sp>
        <p:nvSpPr>
          <p:cNvPr id="3" name="Notes Placeholder 2"/>
          <p:cNvSpPr>
            <a:spLocks noGrp="1"/>
          </p:cNvSpPr>
          <p:nvPr>
            <p:ph type="body" idx="1"/>
          </p:nvPr>
        </p:nvSpPr>
        <p:spPr/>
        <p:txBody>
          <a:bodyPr/>
          <a:lstStyle/>
          <a:p>
            <a:r>
              <a:rPr lang="en-US" dirty="0"/>
              <a:t>Reduce</a:t>
            </a:r>
            <a:r>
              <a:rPr lang="en-US" baseline="0" dirty="0"/>
              <a:t> number of codes P</a:t>
            </a:r>
          </a:p>
          <a:p>
            <a:r>
              <a:rPr lang="en-US" baseline="0" dirty="0"/>
              <a:t>Provide examples of images and how they were pixelated</a:t>
            </a:r>
          </a:p>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5</a:t>
            </a:fld>
            <a:endParaRPr lang="en-US"/>
          </a:p>
        </p:txBody>
      </p:sp>
    </p:spTree>
    <p:extLst>
      <p:ext uri="{BB962C8B-B14F-4D97-AF65-F5344CB8AC3E}">
        <p14:creationId xmlns:p14="http://schemas.microsoft.com/office/powerpoint/2010/main" val="689805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7413" y="1143000"/>
            <a:ext cx="5083175" cy="3086100"/>
          </a:xfrm>
        </p:spPr>
      </p:sp>
      <p:sp>
        <p:nvSpPr>
          <p:cNvPr id="3" name="Notes Placeholder 2"/>
          <p:cNvSpPr>
            <a:spLocks noGrp="1"/>
          </p:cNvSpPr>
          <p:nvPr>
            <p:ph type="body" idx="1"/>
          </p:nvPr>
        </p:nvSpPr>
        <p:spPr/>
        <p:txBody>
          <a:bodyPr/>
          <a:lstStyle/>
          <a:p>
            <a:r>
              <a:rPr lang="en-US" dirty="0"/>
              <a:t>Reduce</a:t>
            </a:r>
            <a:r>
              <a:rPr lang="en-US" baseline="0" dirty="0"/>
              <a:t> number of codes P</a:t>
            </a:r>
          </a:p>
          <a:p>
            <a:r>
              <a:rPr lang="en-US" baseline="0" dirty="0"/>
              <a:t>Provide examples of images and how they were pixelated</a:t>
            </a:r>
          </a:p>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6</a:t>
            </a:fld>
            <a:endParaRPr lang="en-US"/>
          </a:p>
        </p:txBody>
      </p:sp>
    </p:spTree>
    <p:extLst>
      <p:ext uri="{BB962C8B-B14F-4D97-AF65-F5344CB8AC3E}">
        <p14:creationId xmlns:p14="http://schemas.microsoft.com/office/powerpoint/2010/main" val="388571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7413" y="1143000"/>
            <a:ext cx="5083175" cy="3086100"/>
          </a:xfrm>
        </p:spPr>
      </p:sp>
      <p:sp>
        <p:nvSpPr>
          <p:cNvPr id="3" name="Notes Placeholder 2"/>
          <p:cNvSpPr>
            <a:spLocks noGrp="1"/>
          </p:cNvSpPr>
          <p:nvPr>
            <p:ph type="body" idx="1"/>
          </p:nvPr>
        </p:nvSpPr>
        <p:spPr/>
        <p:txBody>
          <a:bodyPr/>
          <a:lstStyle/>
          <a:p>
            <a:r>
              <a:rPr lang="en-US" dirty="0"/>
              <a:t>Reduce</a:t>
            </a:r>
            <a:r>
              <a:rPr lang="en-US" baseline="0" dirty="0"/>
              <a:t> number of codes P</a:t>
            </a:r>
          </a:p>
          <a:p>
            <a:r>
              <a:rPr lang="en-US" baseline="0" dirty="0"/>
              <a:t>Provide examples of images and how they were pixelated</a:t>
            </a:r>
          </a:p>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7</a:t>
            </a:fld>
            <a:endParaRPr lang="en-US"/>
          </a:p>
        </p:txBody>
      </p:sp>
    </p:spTree>
    <p:extLst>
      <p:ext uri="{BB962C8B-B14F-4D97-AF65-F5344CB8AC3E}">
        <p14:creationId xmlns:p14="http://schemas.microsoft.com/office/powerpoint/2010/main" val="88232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7413" y="1143000"/>
            <a:ext cx="5083175" cy="3086100"/>
          </a:xfrm>
        </p:spPr>
      </p:sp>
      <p:sp>
        <p:nvSpPr>
          <p:cNvPr id="3" name="Notes Placeholder 2"/>
          <p:cNvSpPr>
            <a:spLocks noGrp="1"/>
          </p:cNvSpPr>
          <p:nvPr>
            <p:ph type="body" idx="1"/>
          </p:nvPr>
        </p:nvSpPr>
        <p:spPr/>
        <p:txBody>
          <a:bodyPr/>
          <a:lstStyle/>
          <a:p>
            <a:r>
              <a:rPr lang="en-US" dirty="0"/>
              <a:t>Reduce</a:t>
            </a:r>
            <a:r>
              <a:rPr lang="en-US" baseline="0" dirty="0"/>
              <a:t> number of codes P</a:t>
            </a:r>
          </a:p>
          <a:p>
            <a:r>
              <a:rPr lang="en-US" baseline="0" dirty="0"/>
              <a:t>Provide examples of images and how they were pixelated</a:t>
            </a:r>
          </a:p>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8</a:t>
            </a:fld>
            <a:endParaRPr lang="en-US"/>
          </a:p>
        </p:txBody>
      </p:sp>
    </p:spTree>
    <p:extLst>
      <p:ext uri="{BB962C8B-B14F-4D97-AF65-F5344CB8AC3E}">
        <p14:creationId xmlns:p14="http://schemas.microsoft.com/office/powerpoint/2010/main" val="1136432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7413" y="1143000"/>
            <a:ext cx="5083175" cy="3086100"/>
          </a:xfrm>
        </p:spPr>
      </p:sp>
      <p:sp>
        <p:nvSpPr>
          <p:cNvPr id="3" name="Notes Placeholder 2"/>
          <p:cNvSpPr>
            <a:spLocks noGrp="1"/>
          </p:cNvSpPr>
          <p:nvPr>
            <p:ph type="body" idx="1"/>
          </p:nvPr>
        </p:nvSpPr>
        <p:spPr/>
        <p:txBody>
          <a:bodyPr/>
          <a:lstStyle/>
          <a:p>
            <a:r>
              <a:rPr lang="en-US" dirty="0"/>
              <a:t>Reduce</a:t>
            </a:r>
            <a:r>
              <a:rPr lang="en-US" baseline="0" dirty="0"/>
              <a:t> number of codes P</a:t>
            </a:r>
          </a:p>
          <a:p>
            <a:r>
              <a:rPr lang="en-US" baseline="0" dirty="0"/>
              <a:t>Provide examples of images and how they were pixelated</a:t>
            </a:r>
          </a:p>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9</a:t>
            </a:fld>
            <a:endParaRPr lang="en-US"/>
          </a:p>
        </p:txBody>
      </p:sp>
    </p:spTree>
    <p:extLst>
      <p:ext uri="{BB962C8B-B14F-4D97-AF65-F5344CB8AC3E}">
        <p14:creationId xmlns:p14="http://schemas.microsoft.com/office/powerpoint/2010/main" val="1636186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7413" y="1143000"/>
            <a:ext cx="5083175" cy="3086100"/>
          </a:xfrm>
        </p:spPr>
      </p:sp>
      <p:sp>
        <p:nvSpPr>
          <p:cNvPr id="3" name="Notes Placeholder 2"/>
          <p:cNvSpPr>
            <a:spLocks noGrp="1"/>
          </p:cNvSpPr>
          <p:nvPr>
            <p:ph type="body" idx="1"/>
          </p:nvPr>
        </p:nvSpPr>
        <p:spPr/>
        <p:txBody>
          <a:bodyPr/>
          <a:lstStyle/>
          <a:p>
            <a:r>
              <a:rPr lang="en-US" dirty="0"/>
              <a:t>Reduce</a:t>
            </a:r>
            <a:r>
              <a:rPr lang="en-US" baseline="0" dirty="0"/>
              <a:t> number of codes P</a:t>
            </a:r>
          </a:p>
          <a:p>
            <a:r>
              <a:rPr lang="en-US" baseline="0" dirty="0"/>
              <a:t>Provide examples of images and how they were pixelated</a:t>
            </a:r>
          </a:p>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10</a:t>
            </a:fld>
            <a:endParaRPr lang="en-US"/>
          </a:p>
        </p:txBody>
      </p:sp>
    </p:spTree>
    <p:extLst>
      <p:ext uri="{BB962C8B-B14F-4D97-AF65-F5344CB8AC3E}">
        <p14:creationId xmlns:p14="http://schemas.microsoft.com/office/powerpoint/2010/main" val="1788946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80210" y="2704977"/>
            <a:ext cx="9441180" cy="1865376"/>
          </a:xfrm>
          <a:solidFill>
            <a:srgbClr val="FFFFFF"/>
          </a:solidFill>
          <a:ln w="38100">
            <a:solidFill>
              <a:srgbClr val="404040"/>
            </a:solidFill>
          </a:ln>
        </p:spPr>
        <p:txBody>
          <a:bodyPr lIns="274320" rIns="274320" anchor="ctr" anchorCtr="1">
            <a:normAutofit/>
          </a:bodyPr>
          <a:lstStyle>
            <a:lvl1pPr algn="ctr">
              <a:defRPr sz="399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829954" y="4932883"/>
            <a:ext cx="7141693" cy="1405213"/>
          </a:xfrm>
          <a:noFill/>
        </p:spPr>
        <p:txBody>
          <a:bodyPr>
            <a:normAutofit/>
          </a:bodyPr>
          <a:lstStyle>
            <a:lvl1pPr marL="0" indent="0" algn="ctr">
              <a:buNone/>
              <a:defRPr sz="2100">
                <a:solidFill>
                  <a:schemeClr val="tx1">
                    <a:lumMod val="75000"/>
                    <a:lumOff val="25000"/>
                  </a:schemeClr>
                </a:solidFill>
              </a:defRPr>
            </a:lvl1pPr>
            <a:lvl2pPr marL="480060" indent="0" algn="ctr">
              <a:buNone/>
              <a:defRPr sz="2100"/>
            </a:lvl2pPr>
            <a:lvl3pPr marL="960120" indent="0" algn="ctr">
              <a:buNone/>
              <a:defRPr sz="1890"/>
            </a:lvl3pPr>
            <a:lvl4pPr marL="1440180" indent="0" algn="ctr">
              <a:buNone/>
              <a:defRPr sz="1680"/>
            </a:lvl4pPr>
            <a:lvl5pPr marL="1920240" indent="0" algn="ctr">
              <a:buNone/>
              <a:defRPr sz="1680"/>
            </a:lvl5pPr>
            <a:lvl6pPr marL="2400300" indent="0" algn="ctr">
              <a:buNone/>
              <a:defRPr sz="1680"/>
            </a:lvl6pPr>
            <a:lvl7pPr marL="2880360" indent="0" algn="ctr">
              <a:buNone/>
              <a:defRPr sz="1680"/>
            </a:lvl7pPr>
            <a:lvl8pPr marL="3360420" indent="0" algn="ctr">
              <a:buNone/>
              <a:defRPr sz="1680"/>
            </a:lvl8pPr>
            <a:lvl9pPr marL="3840480" indent="0" algn="ctr">
              <a:buNone/>
              <a:defRPr sz="168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5/28/19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43962269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5/28/19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914694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85768" y="1062228"/>
            <a:ext cx="1363538" cy="56479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342694" y="1062228"/>
            <a:ext cx="6508413" cy="56479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5/28/19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5101674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smtClean="0"/>
              <a:t>5/28/19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858948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80210" y="2704977"/>
            <a:ext cx="9441180" cy="1865376"/>
          </a:xfrm>
          <a:solidFill>
            <a:srgbClr val="FFFFFF"/>
          </a:solidFill>
          <a:ln w="38100">
            <a:solidFill>
              <a:srgbClr val="404040"/>
            </a:solidFill>
          </a:ln>
        </p:spPr>
        <p:txBody>
          <a:bodyPr lIns="274320" rIns="274320" anchor="ctr" anchorCtr="1">
            <a:normAutofit/>
          </a:bodyPr>
          <a:lstStyle>
            <a:lvl1pPr>
              <a:defRPr sz="399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829954" y="4932793"/>
            <a:ext cx="7141693" cy="1433760"/>
          </a:xfrm>
        </p:spPr>
        <p:txBody>
          <a:bodyPr anchor="t" anchorCtr="1">
            <a:normAutofit/>
          </a:bodyPr>
          <a:lstStyle>
            <a:lvl1pPr marL="0" indent="0">
              <a:buNone/>
              <a:defRPr sz="2100">
                <a:solidFill>
                  <a:schemeClr val="tx1"/>
                </a:solidFill>
              </a:defRPr>
            </a:lvl1pPr>
            <a:lvl2pPr marL="480060" indent="0">
              <a:buNone/>
              <a:defRPr sz="2100">
                <a:solidFill>
                  <a:schemeClr val="tx1">
                    <a:tint val="75000"/>
                  </a:schemeClr>
                </a:solidFill>
              </a:defRPr>
            </a:lvl2pPr>
            <a:lvl3pPr marL="960120" indent="0">
              <a:buNone/>
              <a:defRPr sz="1890">
                <a:solidFill>
                  <a:schemeClr val="tx1">
                    <a:tint val="75000"/>
                  </a:schemeClr>
                </a:solidFill>
              </a:defRPr>
            </a:lvl3pPr>
            <a:lvl4pPr marL="1440180" indent="0">
              <a:buNone/>
              <a:defRPr sz="1680">
                <a:solidFill>
                  <a:schemeClr val="tx1">
                    <a:tint val="75000"/>
                  </a:schemeClr>
                </a:solidFill>
              </a:defRPr>
            </a:lvl4pPr>
            <a:lvl5pPr marL="1920240" indent="0">
              <a:buNone/>
              <a:defRPr sz="1680">
                <a:solidFill>
                  <a:schemeClr val="tx1">
                    <a:tint val="75000"/>
                  </a:schemeClr>
                </a:solidFill>
              </a:defRPr>
            </a:lvl5pPr>
            <a:lvl6pPr marL="2400300" indent="0">
              <a:buNone/>
              <a:defRPr sz="1680">
                <a:solidFill>
                  <a:schemeClr val="tx1">
                    <a:tint val="75000"/>
                  </a:schemeClr>
                </a:solidFill>
              </a:defRPr>
            </a:lvl6pPr>
            <a:lvl7pPr marL="2880360" indent="0">
              <a:buNone/>
              <a:defRPr sz="1680">
                <a:solidFill>
                  <a:schemeClr val="tx1">
                    <a:tint val="75000"/>
                  </a:schemeClr>
                </a:solidFill>
              </a:defRPr>
            </a:lvl7pPr>
            <a:lvl8pPr marL="3360420" indent="0">
              <a:buNone/>
              <a:defRPr sz="1680">
                <a:solidFill>
                  <a:schemeClr val="tx1">
                    <a:tint val="75000"/>
                  </a:schemeClr>
                </a:solidFill>
              </a:defRPr>
            </a:lvl8pPr>
            <a:lvl9pPr marL="3840480" indent="0">
              <a:buNone/>
              <a:defRPr sz="168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smtClean="0"/>
              <a:t>5/28/19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20717223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61008" y="2989783"/>
            <a:ext cx="4485360" cy="35155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55231" y="2989783"/>
            <a:ext cx="4483759" cy="35155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smtClean="0"/>
              <a:t>5/28/19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02251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662608" y="2621891"/>
            <a:ext cx="4483760" cy="797965"/>
          </a:xfrm>
        </p:spPr>
        <p:txBody>
          <a:bodyPr anchor="b" anchorCtr="1">
            <a:normAutofit/>
          </a:bodyPr>
          <a:lstStyle>
            <a:lvl1pPr marL="0" indent="0" algn="ctr">
              <a:buNone/>
              <a:defRPr sz="1995" b="0" cap="all" spc="105" baseline="0">
                <a:solidFill>
                  <a:schemeClr val="accent2">
                    <a:lumMod val="75000"/>
                  </a:schemeClr>
                </a:solidFill>
              </a:defRPr>
            </a:lvl1pPr>
            <a:lvl2pPr marL="480060" indent="0">
              <a:buNone/>
              <a:defRPr sz="1995"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en-US"/>
              <a:t>Edit Master text styles</a:t>
            </a:r>
          </a:p>
        </p:txBody>
      </p:sp>
      <p:sp>
        <p:nvSpPr>
          <p:cNvPr id="4" name="Content Placeholder 3"/>
          <p:cNvSpPr>
            <a:spLocks noGrp="1"/>
          </p:cNvSpPr>
          <p:nvPr>
            <p:ph sz="half" idx="2"/>
          </p:nvPr>
        </p:nvSpPr>
        <p:spPr>
          <a:xfrm>
            <a:off x="1662608" y="3562350"/>
            <a:ext cx="4483760" cy="29430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655232" y="3562350"/>
            <a:ext cx="4466158" cy="2943013"/>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655232" y="2621891"/>
            <a:ext cx="4483760" cy="797965"/>
          </a:xfrm>
        </p:spPr>
        <p:txBody>
          <a:bodyPr anchor="b" anchorCtr="1">
            <a:normAutofit/>
          </a:bodyPr>
          <a:lstStyle>
            <a:lvl1pPr marL="0" indent="0" algn="ctr">
              <a:buNone/>
              <a:defRPr sz="1995" b="0" cap="all" spc="105" baseline="0">
                <a:solidFill>
                  <a:schemeClr val="accent2">
                    <a:lumMod val="75000"/>
                  </a:schemeClr>
                </a:solidFill>
              </a:defRPr>
            </a:lvl1pPr>
            <a:lvl2pPr marL="480060" indent="0">
              <a:buNone/>
              <a:defRPr sz="1995"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en-US"/>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smtClean="0"/>
              <a:t>5/28/19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02659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5/28/19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140778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5/28/19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127780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400800" cy="7772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44906" y="2543005"/>
            <a:ext cx="4710989" cy="1293697"/>
          </a:xfrm>
          <a:solidFill>
            <a:srgbClr val="FFFFFF"/>
          </a:solidFill>
          <a:ln>
            <a:solidFill>
              <a:srgbClr val="404040"/>
            </a:solidFill>
          </a:ln>
        </p:spPr>
        <p:txBody>
          <a:bodyPr anchor="ctr" anchorCtr="1">
            <a:normAutofit/>
          </a:bodyPr>
          <a:lstStyle>
            <a:lvl1pPr>
              <a:defRPr sz="231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7072884" y="911962"/>
            <a:ext cx="5056632" cy="5948477"/>
          </a:xfrm>
        </p:spPr>
        <p:txBody>
          <a:bodyPr>
            <a:normAutofit/>
          </a:bodyPr>
          <a:lstStyle>
            <a:lvl1pPr>
              <a:defRPr sz="1995">
                <a:solidFill>
                  <a:schemeClr val="tx1"/>
                </a:solidFill>
              </a:defRPr>
            </a:lvl1pPr>
            <a:lvl2pPr>
              <a:defRPr sz="1680">
                <a:solidFill>
                  <a:schemeClr val="tx1"/>
                </a:solidFill>
              </a:defRPr>
            </a:lvl2pPr>
            <a:lvl3pPr>
              <a:defRPr sz="1680">
                <a:solidFill>
                  <a:schemeClr val="tx1"/>
                </a:solidFill>
              </a:defRPr>
            </a:lvl3pPr>
            <a:lvl4pPr>
              <a:defRPr sz="1680">
                <a:solidFill>
                  <a:schemeClr val="tx1"/>
                </a:solidFill>
              </a:defRPr>
            </a:lvl4pPr>
            <a:lvl5pPr>
              <a:defRPr sz="1680">
                <a:solidFill>
                  <a:schemeClr val="tx1"/>
                </a:solidFill>
              </a:defRPr>
            </a:lvl5pPr>
            <a:lvl6pPr>
              <a:defRPr sz="1680"/>
            </a:lvl6pPr>
            <a:lvl7pPr>
              <a:defRPr sz="1680"/>
            </a:lvl7pPr>
            <a:lvl8pPr>
              <a:defRPr sz="1680"/>
            </a:lvl8pPr>
            <a:lvl9pPr>
              <a:defRPr sz="168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71346" y="4023240"/>
            <a:ext cx="3984498" cy="2486574"/>
          </a:xfrm>
        </p:spPr>
        <p:txBody>
          <a:bodyPr anchor="t" anchorCtr="1">
            <a:normAutofit/>
          </a:bodyPr>
          <a:lstStyle>
            <a:lvl1pPr marL="0" indent="0" algn="ctr">
              <a:buNone/>
              <a:defRPr sz="1575">
                <a:solidFill>
                  <a:srgbClr val="FFFFFF"/>
                </a:solidFill>
              </a:defRPr>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en-US"/>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smtClean="0"/>
              <a:t>5/28/19</a:t>
            </a:fld>
            <a:endParaRPr lang="en-US" dirty="0"/>
          </a:p>
        </p:txBody>
      </p:sp>
      <p:sp>
        <p:nvSpPr>
          <p:cNvPr id="10" name="Footer Placeholder 9"/>
          <p:cNvSpPr>
            <a:spLocks noGrp="1"/>
          </p:cNvSpPr>
          <p:nvPr>
            <p:ph type="ftr" sz="quarter" idx="11"/>
          </p:nvPr>
        </p:nvSpPr>
        <p:spPr>
          <a:xfrm>
            <a:off x="844906" y="7067702"/>
            <a:ext cx="5381037" cy="362712"/>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129780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6400799" cy="7772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48949" y="2543005"/>
            <a:ext cx="4719748" cy="1285925"/>
          </a:xfrm>
          <a:solidFill>
            <a:srgbClr val="FFFFFF"/>
          </a:solidFill>
          <a:ln>
            <a:solidFill>
              <a:srgbClr val="404040"/>
            </a:solidFill>
          </a:ln>
        </p:spPr>
        <p:txBody>
          <a:bodyPr anchor="ctr" anchorCtr="1">
            <a:noAutofit/>
          </a:bodyPr>
          <a:lstStyle>
            <a:lvl1pPr>
              <a:defRPr sz="231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400799" y="0"/>
            <a:ext cx="6407202" cy="7772400"/>
          </a:xfrm>
          <a:solidFill>
            <a:schemeClr val="bg1">
              <a:lumMod val="75000"/>
            </a:schemeClr>
          </a:solidFill>
        </p:spPr>
        <p:txBody>
          <a:bodyPr anchor="t"/>
          <a:lstStyle>
            <a:lvl1pPr marL="0" indent="0">
              <a:buNone/>
              <a:defRPr sz="3360">
                <a:solidFill>
                  <a:schemeClr val="bg1">
                    <a:lumMod val="85000"/>
                    <a:lumOff val="15000"/>
                  </a:schemeClr>
                </a:solidFill>
              </a:defRPr>
            </a:lvl1pPr>
            <a:lvl2pPr marL="480060" indent="0">
              <a:buNone/>
              <a:defRPr sz="2940"/>
            </a:lvl2pPr>
            <a:lvl3pPr marL="960120" indent="0">
              <a:buNone/>
              <a:defRPr sz="2520"/>
            </a:lvl3pPr>
            <a:lvl4pPr marL="1440180" indent="0">
              <a:buNone/>
              <a:defRPr sz="2100"/>
            </a:lvl4pPr>
            <a:lvl5pPr marL="1920240" indent="0">
              <a:buNone/>
              <a:defRPr sz="2100"/>
            </a:lvl5pPr>
            <a:lvl6pPr marL="2400300" indent="0">
              <a:buNone/>
              <a:defRPr sz="2100"/>
            </a:lvl6pPr>
            <a:lvl7pPr marL="2880360" indent="0">
              <a:buNone/>
              <a:defRPr sz="2100"/>
            </a:lvl7pPr>
            <a:lvl8pPr marL="3360420" indent="0">
              <a:buNone/>
              <a:defRPr sz="2100"/>
            </a:lvl8pPr>
            <a:lvl9pPr marL="3840480" indent="0">
              <a:buNone/>
              <a:defRPr sz="2100"/>
            </a:lvl9pPr>
          </a:lstStyle>
          <a:p>
            <a:r>
              <a:rPr lang="en-US"/>
              <a:t>Click icon to add picture</a:t>
            </a:r>
            <a:endParaRPr lang="en-US" dirty="0"/>
          </a:p>
        </p:txBody>
      </p:sp>
      <p:sp>
        <p:nvSpPr>
          <p:cNvPr id="4" name="Text Placeholder 3"/>
          <p:cNvSpPr>
            <a:spLocks noGrp="1"/>
          </p:cNvSpPr>
          <p:nvPr>
            <p:ph type="body" sz="half" idx="2"/>
          </p:nvPr>
        </p:nvSpPr>
        <p:spPr>
          <a:xfrm>
            <a:off x="1171346" y="4023241"/>
            <a:ext cx="3984498" cy="2486575"/>
          </a:xfrm>
        </p:spPr>
        <p:txBody>
          <a:bodyPr anchor="t" anchorCtr="1">
            <a:normAutofit/>
          </a:bodyPr>
          <a:lstStyle>
            <a:lvl1pPr marL="0" indent="0" algn="ctr">
              <a:buNone/>
              <a:defRPr sz="1575">
                <a:solidFill>
                  <a:srgbClr val="FFFFFF"/>
                </a:solidFill>
              </a:defRPr>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smtClean="0"/>
              <a:t>5/28/19</a:t>
            </a:fld>
            <a:endParaRPr lang="en-US" dirty="0"/>
          </a:p>
        </p:txBody>
      </p:sp>
      <p:sp>
        <p:nvSpPr>
          <p:cNvPr id="9" name="Footer Placeholder 8"/>
          <p:cNvSpPr>
            <a:spLocks noGrp="1"/>
          </p:cNvSpPr>
          <p:nvPr>
            <p:ph type="ftr" sz="quarter" idx="11"/>
          </p:nvPr>
        </p:nvSpPr>
        <p:spPr>
          <a:xfrm>
            <a:off x="844906" y="7067702"/>
            <a:ext cx="5381037" cy="362712"/>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680542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342693" y="1093318"/>
            <a:ext cx="8116214" cy="1347216"/>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342693" y="2989784"/>
            <a:ext cx="8116214" cy="351558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212501" y="7070658"/>
            <a:ext cx="2891433" cy="367164"/>
          </a:xfrm>
          <a:prstGeom prst="rect">
            <a:avLst/>
          </a:prstGeom>
        </p:spPr>
        <p:txBody>
          <a:bodyPr vert="horz" lIns="91440" tIns="45720" rIns="91440" bIns="45720" rtlCol="0" anchor="ctr"/>
          <a:lstStyle>
            <a:lvl1pPr algn="r">
              <a:defRPr sz="1103">
                <a:solidFill>
                  <a:schemeClr val="tx1">
                    <a:alpha val="70000"/>
                  </a:schemeClr>
                </a:solidFill>
              </a:defRPr>
            </a:lvl1pPr>
          </a:lstStyle>
          <a:p>
            <a:fld id="{1160EA64-D806-43AC-9DF2-F8C432F32B4C}" type="datetimeFigureOut">
              <a:rPr lang="en-US" smtClean="0"/>
              <a:t>5/28/19</a:t>
            </a:fld>
            <a:endParaRPr lang="en-US" dirty="0"/>
          </a:p>
        </p:txBody>
      </p:sp>
      <p:sp>
        <p:nvSpPr>
          <p:cNvPr id="5" name="Footer Placeholder 4"/>
          <p:cNvSpPr>
            <a:spLocks noGrp="1"/>
          </p:cNvSpPr>
          <p:nvPr>
            <p:ph type="ftr" sz="quarter" idx="3"/>
          </p:nvPr>
        </p:nvSpPr>
        <p:spPr>
          <a:xfrm>
            <a:off x="1680211" y="7067702"/>
            <a:ext cx="6196248" cy="362712"/>
          </a:xfrm>
          <a:prstGeom prst="rect">
            <a:avLst/>
          </a:prstGeom>
        </p:spPr>
        <p:txBody>
          <a:bodyPr vert="horz" lIns="91440" tIns="45720" rIns="91440" bIns="45720" rtlCol="0" anchor="ctr"/>
          <a:lstStyle>
            <a:lvl1pPr algn="l">
              <a:defRPr sz="1103">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1296868" y="7046976"/>
            <a:ext cx="384048" cy="414528"/>
          </a:xfrm>
          <a:prstGeom prst="ellipse">
            <a:avLst/>
          </a:prstGeom>
          <a:solidFill>
            <a:srgbClr val="1D1D1D">
              <a:alpha val="70000"/>
            </a:srgbClr>
          </a:solidFill>
        </p:spPr>
        <p:txBody>
          <a:bodyPr vert="horz" lIns="18288" tIns="45720" rIns="18288" bIns="45720" rtlCol="0" anchor="ctr">
            <a:noAutofit/>
          </a:bodyPr>
          <a:lstStyle>
            <a:lvl1pPr algn="ctr">
              <a:defRPr sz="1155" spc="0" baseline="0">
                <a:solidFill>
                  <a:srgbClr val="FFFFFF"/>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17342151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dt="0"/>
  <p:txStyles>
    <p:titleStyle>
      <a:lvl1pPr algn="ctr" defTabSz="960120" rtl="0" eaLnBrk="1" latinLnBrk="0" hangingPunct="1">
        <a:lnSpc>
          <a:spcPct val="90000"/>
        </a:lnSpc>
        <a:spcBef>
          <a:spcPct val="0"/>
        </a:spcBef>
        <a:buNone/>
        <a:defRPr sz="2940" kern="1200" cap="all" spc="210" baseline="0">
          <a:solidFill>
            <a:srgbClr val="262626"/>
          </a:solidFill>
          <a:latin typeface="+mj-lt"/>
          <a:ea typeface="+mj-ea"/>
          <a:cs typeface="+mj-cs"/>
        </a:defRPr>
      </a:lvl1pPr>
    </p:titleStyle>
    <p:bodyStyle>
      <a:lvl1pPr marL="240030" indent="-240030" algn="l" defTabSz="960120" rtl="0" eaLnBrk="1" latinLnBrk="0" hangingPunct="1">
        <a:lnSpc>
          <a:spcPct val="100000"/>
        </a:lnSpc>
        <a:spcBef>
          <a:spcPts val="1050"/>
        </a:spcBef>
        <a:buClr>
          <a:schemeClr val="accent2"/>
        </a:buClr>
        <a:buFont typeface="Arial" panose="020B0604020202020204" pitchFamily="34" charset="0"/>
        <a:buChar char="•"/>
        <a:defRPr sz="1890" kern="1200">
          <a:solidFill>
            <a:schemeClr val="tx1">
              <a:lumMod val="85000"/>
              <a:lumOff val="15000"/>
            </a:schemeClr>
          </a:solidFill>
          <a:latin typeface="+mn-lt"/>
          <a:ea typeface="+mn-ea"/>
          <a:cs typeface="+mn-cs"/>
        </a:defRPr>
      </a:lvl1pPr>
      <a:lvl2pPr marL="480060" indent="-240030" algn="l" defTabSz="960120" rtl="0" eaLnBrk="1" latinLnBrk="0" hangingPunct="1">
        <a:lnSpc>
          <a:spcPct val="100000"/>
        </a:lnSpc>
        <a:spcBef>
          <a:spcPts val="1050"/>
        </a:spcBef>
        <a:buClr>
          <a:schemeClr val="accent2"/>
        </a:buClr>
        <a:buFont typeface="Arial" panose="020B0604020202020204" pitchFamily="34" charset="0"/>
        <a:buChar char="•"/>
        <a:defRPr sz="1680" kern="1200">
          <a:solidFill>
            <a:schemeClr val="tx1">
              <a:lumMod val="85000"/>
              <a:lumOff val="15000"/>
            </a:schemeClr>
          </a:solidFill>
          <a:latin typeface="+mn-lt"/>
          <a:ea typeface="+mn-ea"/>
          <a:cs typeface="+mn-cs"/>
        </a:defRPr>
      </a:lvl2pPr>
      <a:lvl3pPr marL="720090" indent="-240030" algn="l" defTabSz="960120" rtl="0" eaLnBrk="1" latinLnBrk="0" hangingPunct="1">
        <a:lnSpc>
          <a:spcPct val="100000"/>
        </a:lnSpc>
        <a:spcBef>
          <a:spcPts val="1050"/>
        </a:spcBef>
        <a:buClr>
          <a:schemeClr val="accent2"/>
        </a:buClr>
        <a:buFont typeface="Arial" panose="020B0604020202020204" pitchFamily="34" charset="0"/>
        <a:buChar char="•"/>
        <a:defRPr sz="1680" kern="1200">
          <a:solidFill>
            <a:schemeClr val="tx1">
              <a:lumMod val="85000"/>
              <a:lumOff val="15000"/>
            </a:schemeClr>
          </a:solidFill>
          <a:latin typeface="+mn-lt"/>
          <a:ea typeface="+mn-ea"/>
          <a:cs typeface="+mn-cs"/>
        </a:defRPr>
      </a:lvl3pPr>
      <a:lvl4pPr marL="960120" indent="-240030" algn="l" defTabSz="960120" rtl="0" eaLnBrk="1" latinLnBrk="0" hangingPunct="1">
        <a:lnSpc>
          <a:spcPct val="100000"/>
        </a:lnSpc>
        <a:spcBef>
          <a:spcPts val="1050"/>
        </a:spcBef>
        <a:buClr>
          <a:schemeClr val="accent2"/>
        </a:buClr>
        <a:buFont typeface="Arial" panose="020B0604020202020204" pitchFamily="34" charset="0"/>
        <a:buChar char="•"/>
        <a:defRPr sz="1680" kern="1200">
          <a:solidFill>
            <a:schemeClr val="tx1">
              <a:lumMod val="85000"/>
              <a:lumOff val="15000"/>
            </a:schemeClr>
          </a:solidFill>
          <a:latin typeface="+mn-lt"/>
          <a:ea typeface="+mn-ea"/>
          <a:cs typeface="+mn-cs"/>
        </a:defRPr>
      </a:lvl4pPr>
      <a:lvl5pPr marL="1200150" indent="-240030" algn="l" defTabSz="960120" rtl="0" eaLnBrk="1" latinLnBrk="0" hangingPunct="1">
        <a:lnSpc>
          <a:spcPct val="100000"/>
        </a:lnSpc>
        <a:spcBef>
          <a:spcPts val="1050"/>
        </a:spcBef>
        <a:buClr>
          <a:schemeClr val="accent2"/>
        </a:buClr>
        <a:buFont typeface="Arial" panose="020B0604020202020204" pitchFamily="34" charset="0"/>
        <a:buChar char="•"/>
        <a:defRPr sz="1680" kern="1200">
          <a:solidFill>
            <a:schemeClr val="tx1">
              <a:lumMod val="85000"/>
              <a:lumOff val="15000"/>
            </a:schemeClr>
          </a:solidFill>
          <a:latin typeface="+mn-lt"/>
          <a:ea typeface="+mn-ea"/>
          <a:cs typeface="+mn-cs"/>
        </a:defRPr>
      </a:lvl5pPr>
      <a:lvl6pPr marL="1378506" indent="-240030" algn="l" defTabSz="960120" rtl="0" eaLnBrk="1" latinLnBrk="0" hangingPunct="1">
        <a:lnSpc>
          <a:spcPct val="100000"/>
        </a:lnSpc>
        <a:spcBef>
          <a:spcPts val="1050"/>
        </a:spcBef>
        <a:buClr>
          <a:schemeClr val="accent2"/>
        </a:buClr>
        <a:buFont typeface="Arial" panose="020B0604020202020204" pitchFamily="34" charset="0"/>
        <a:buChar char="•"/>
        <a:defRPr sz="1680" kern="1200">
          <a:solidFill>
            <a:schemeClr val="tx1"/>
          </a:solidFill>
          <a:latin typeface="+mn-lt"/>
          <a:ea typeface="+mn-ea"/>
          <a:cs typeface="+mn-cs"/>
        </a:defRPr>
      </a:lvl6pPr>
      <a:lvl7pPr marL="1558529" indent="-240030" algn="l" defTabSz="960120" rtl="0" eaLnBrk="1" latinLnBrk="0" hangingPunct="1">
        <a:lnSpc>
          <a:spcPct val="100000"/>
        </a:lnSpc>
        <a:spcBef>
          <a:spcPts val="1050"/>
        </a:spcBef>
        <a:buClr>
          <a:schemeClr val="accent2"/>
        </a:buClr>
        <a:buFont typeface="Arial" panose="020B0604020202020204" pitchFamily="34" charset="0"/>
        <a:buChar char="•"/>
        <a:defRPr sz="1680" kern="1200">
          <a:solidFill>
            <a:schemeClr val="tx1"/>
          </a:solidFill>
          <a:latin typeface="+mn-lt"/>
          <a:ea typeface="+mn-ea"/>
          <a:cs typeface="+mn-cs"/>
        </a:defRPr>
      </a:lvl7pPr>
      <a:lvl8pPr marL="1740218" indent="-240030" algn="l" defTabSz="960120" rtl="0" eaLnBrk="1" latinLnBrk="0" hangingPunct="1">
        <a:lnSpc>
          <a:spcPct val="100000"/>
        </a:lnSpc>
        <a:spcBef>
          <a:spcPts val="1050"/>
        </a:spcBef>
        <a:buClr>
          <a:schemeClr val="accent2"/>
        </a:buClr>
        <a:buFont typeface="Arial" panose="020B0604020202020204" pitchFamily="34" charset="0"/>
        <a:buChar char="•"/>
        <a:defRPr sz="1680" kern="1200" baseline="0">
          <a:solidFill>
            <a:schemeClr val="tx1"/>
          </a:solidFill>
          <a:latin typeface="+mn-lt"/>
          <a:ea typeface="+mn-ea"/>
          <a:cs typeface="+mn-cs"/>
        </a:defRPr>
      </a:lvl8pPr>
      <a:lvl9pPr marL="1976914" indent="-240030" algn="l" defTabSz="960120" rtl="0" eaLnBrk="1" latinLnBrk="0" hangingPunct="1">
        <a:lnSpc>
          <a:spcPct val="100000"/>
        </a:lnSpc>
        <a:spcBef>
          <a:spcPts val="1050"/>
        </a:spcBef>
        <a:buClr>
          <a:schemeClr val="accent2"/>
        </a:buClr>
        <a:buFont typeface="Arial" panose="020B0604020202020204" pitchFamily="34" charset="0"/>
        <a:buChar char="•"/>
        <a:defRPr sz="1680" kern="1200" baseline="0">
          <a:solidFill>
            <a:schemeClr val="tx1"/>
          </a:solidFill>
          <a:latin typeface="+mn-lt"/>
          <a:ea typeface="+mn-ea"/>
          <a:cs typeface="+mn-cs"/>
        </a:defRPr>
      </a:lvl9pPr>
    </p:bodyStyle>
    <p:otherStyle>
      <a:defPPr>
        <a:defRPr lang="en-US"/>
      </a:defPPr>
      <a:lvl1pPr marL="0" algn="l" defTabSz="960120" rtl="0" eaLnBrk="1" latinLnBrk="0" hangingPunct="1">
        <a:defRPr sz="1890" kern="1200">
          <a:solidFill>
            <a:schemeClr val="tx1"/>
          </a:solidFill>
          <a:latin typeface="+mn-lt"/>
          <a:ea typeface="+mn-ea"/>
          <a:cs typeface="+mn-cs"/>
        </a:defRPr>
      </a:lvl1pPr>
      <a:lvl2pPr marL="480060" algn="l" defTabSz="960120" rtl="0" eaLnBrk="1" latinLnBrk="0" hangingPunct="1">
        <a:defRPr sz="1890" kern="1200">
          <a:solidFill>
            <a:schemeClr val="tx1"/>
          </a:solidFill>
          <a:latin typeface="+mn-lt"/>
          <a:ea typeface="+mn-ea"/>
          <a:cs typeface="+mn-cs"/>
        </a:defRPr>
      </a:lvl2pPr>
      <a:lvl3pPr marL="960120" algn="l" defTabSz="960120" rtl="0" eaLnBrk="1" latinLnBrk="0" hangingPunct="1">
        <a:defRPr sz="1890" kern="1200">
          <a:solidFill>
            <a:schemeClr val="tx1"/>
          </a:solidFill>
          <a:latin typeface="+mn-lt"/>
          <a:ea typeface="+mn-ea"/>
          <a:cs typeface="+mn-cs"/>
        </a:defRPr>
      </a:lvl3pPr>
      <a:lvl4pPr marL="1440180" algn="l" defTabSz="960120" rtl="0" eaLnBrk="1" latinLnBrk="0" hangingPunct="1">
        <a:defRPr sz="1890" kern="1200">
          <a:solidFill>
            <a:schemeClr val="tx1"/>
          </a:solidFill>
          <a:latin typeface="+mn-lt"/>
          <a:ea typeface="+mn-ea"/>
          <a:cs typeface="+mn-cs"/>
        </a:defRPr>
      </a:lvl4pPr>
      <a:lvl5pPr marL="1920240" algn="l" defTabSz="960120" rtl="0" eaLnBrk="1" latinLnBrk="0" hangingPunct="1">
        <a:defRPr sz="1890" kern="1200">
          <a:solidFill>
            <a:schemeClr val="tx1"/>
          </a:solidFill>
          <a:latin typeface="+mn-lt"/>
          <a:ea typeface="+mn-ea"/>
          <a:cs typeface="+mn-cs"/>
        </a:defRPr>
      </a:lvl5pPr>
      <a:lvl6pPr marL="2400300" algn="l" defTabSz="960120" rtl="0" eaLnBrk="1" latinLnBrk="0" hangingPunct="1">
        <a:defRPr sz="1890" kern="1200">
          <a:solidFill>
            <a:schemeClr val="tx1"/>
          </a:solidFill>
          <a:latin typeface="+mn-lt"/>
          <a:ea typeface="+mn-ea"/>
          <a:cs typeface="+mn-cs"/>
        </a:defRPr>
      </a:lvl6pPr>
      <a:lvl7pPr marL="2880360" algn="l" defTabSz="960120" rtl="0" eaLnBrk="1" latinLnBrk="0" hangingPunct="1">
        <a:defRPr sz="1890" kern="1200">
          <a:solidFill>
            <a:schemeClr val="tx1"/>
          </a:solidFill>
          <a:latin typeface="+mn-lt"/>
          <a:ea typeface="+mn-ea"/>
          <a:cs typeface="+mn-cs"/>
        </a:defRPr>
      </a:lvl7pPr>
      <a:lvl8pPr marL="3360420" algn="l" defTabSz="960120" rtl="0" eaLnBrk="1" latinLnBrk="0" hangingPunct="1">
        <a:defRPr sz="1890" kern="1200">
          <a:solidFill>
            <a:schemeClr val="tx1"/>
          </a:solidFill>
          <a:latin typeface="+mn-lt"/>
          <a:ea typeface="+mn-ea"/>
          <a:cs typeface="+mn-cs"/>
        </a:defRPr>
      </a:lvl8pPr>
      <a:lvl9pPr marL="3840480" algn="l" defTabSz="960120" rtl="0" eaLnBrk="1" latinLnBrk="0" hangingPunct="1">
        <a:defRPr sz="18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hyperlink" Target="http://www.w3schools.com/colors/colors_picker.asp" TargetMode="External"/><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tiff"/><Relationship Id="rId11" Type="http://schemas.openxmlformats.org/officeDocument/2006/relationships/image" Target="../media/image12.tiff"/><Relationship Id="rId5" Type="http://schemas.openxmlformats.org/officeDocument/2006/relationships/image" Target="../media/image6.tiff"/><Relationship Id="rId10" Type="http://schemas.openxmlformats.org/officeDocument/2006/relationships/image" Target="../media/image11.tiff"/><Relationship Id="rId4" Type="http://schemas.openxmlformats.org/officeDocument/2006/relationships/image" Target="../media/image5.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0.tiff"/><Relationship Id="rId3" Type="http://schemas.openxmlformats.org/officeDocument/2006/relationships/image" Target="../media/image15.png"/><Relationship Id="rId7" Type="http://schemas.openxmlformats.org/officeDocument/2006/relationships/image" Target="../media/image19.tiff"/><Relationship Id="rId12"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8.tiff"/><Relationship Id="rId11" Type="http://schemas.openxmlformats.org/officeDocument/2006/relationships/image" Target="../media/image23.tiff"/><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39.tiff"/><Relationship Id="rId3" Type="http://schemas.openxmlformats.org/officeDocument/2006/relationships/image" Target="../media/image25.jpe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notesSlide" Target="../notesSlides/notesSlide5.xml"/><Relationship Id="rId16"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27.tiff"/><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19" Type="http://schemas.openxmlformats.org/officeDocument/2006/relationships/image" Target="../media/image40.tiff"/><Relationship Id="rId4" Type="http://schemas.microsoft.com/office/2007/relationships/hdphoto" Target="../media/hdphoto2.wdp"/><Relationship Id="rId9" Type="http://schemas.openxmlformats.org/officeDocument/2006/relationships/image" Target="../media/image30.png"/><Relationship Id="rId1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51972" y="2654166"/>
            <a:ext cx="3542844" cy="894515"/>
          </a:xfrm>
          <a:prstGeom prst="rect">
            <a:avLst/>
          </a:prstGeom>
        </p:spPr>
      </p:pic>
      <p:sp>
        <p:nvSpPr>
          <p:cNvPr id="2" name="Title 1"/>
          <p:cNvSpPr>
            <a:spLocks noGrp="1"/>
          </p:cNvSpPr>
          <p:nvPr>
            <p:ph type="ctrTitle"/>
          </p:nvPr>
        </p:nvSpPr>
        <p:spPr>
          <a:xfrm>
            <a:off x="5731918" y="2791831"/>
            <a:ext cx="6224776" cy="1728216"/>
          </a:xfrm>
        </p:spPr>
        <p:txBody>
          <a:bodyPr>
            <a:normAutofit/>
          </a:bodyPr>
          <a:lstStyle/>
          <a:p>
            <a:r>
              <a:rPr lang="en-US" dirty="0"/>
              <a:t>AOLME Curriculum</a:t>
            </a:r>
            <a:br>
              <a:rPr lang="en-US" dirty="0"/>
            </a:br>
            <a:r>
              <a:rPr lang="en-US" sz="1680" dirty="0"/>
              <a:t>Session 6</a:t>
            </a:r>
          </a:p>
        </p:txBody>
      </p:sp>
      <p:sp>
        <p:nvSpPr>
          <p:cNvPr id="6" name="Rectangle 115"/>
          <p:cNvSpPr>
            <a:spLocks noChangeArrowheads="1"/>
          </p:cNvSpPr>
          <p:nvPr/>
        </p:nvSpPr>
        <p:spPr bwMode="auto">
          <a:xfrm>
            <a:off x="4866900" y="7090714"/>
            <a:ext cx="7910369" cy="368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6012" tIns="48006" rIns="96012" bIns="48006" numCol="1" anchor="ctr" anchorCtr="0" compatLnSpc="1">
            <a:prstTxWarp prst="textNoShape">
              <a:avLst/>
            </a:prstTxWarp>
            <a:spAutoFit/>
          </a:bodyPr>
          <a:lstStyle/>
          <a:p>
            <a:pPr algn="ctr" defTabSz="960120" eaLnBrk="0" fontAlgn="base" hangingPunct="0">
              <a:spcBef>
                <a:spcPct val="0"/>
              </a:spcBef>
              <a:spcAft>
                <a:spcPct val="0"/>
              </a:spcAft>
            </a:pPr>
            <a:r>
              <a:rPr lang="en-US" altLang="en-US" sz="840" dirty="0">
                <a:solidFill>
                  <a:schemeClr val="bg1">
                    <a:lumMod val="75000"/>
                  </a:schemeClr>
                </a:solidFill>
                <a:latin typeface="Arial Unicode MS" charset="0"/>
                <a:ea typeface="Times New Roman" charset="0"/>
                <a:cs typeface="Courier New" charset="0"/>
              </a:rPr>
              <a:t>MATERIALS DEVELOPED BY THE AOLME PROJECT AT THE UNIVERSITY OF NEW MEXICO, PLEASE DO NOT COPY OR DISTRIBUTE ANY OF THESE COPYRIGHTED TASKS WITHOUT PROPER AUTHORIZATION</a:t>
            </a:r>
            <a:endParaRPr lang="en-US" altLang="en-US" sz="840" dirty="0">
              <a:solidFill>
                <a:schemeClr val="bg1">
                  <a:lumMod val="75000"/>
                </a:schemeClr>
              </a:solidFill>
              <a:latin typeface="Arial" charset="0"/>
            </a:endParaRPr>
          </a:p>
        </p:txBody>
      </p:sp>
    </p:spTree>
    <p:extLst>
      <p:ext uri="{BB962C8B-B14F-4D97-AF65-F5344CB8AC3E}">
        <p14:creationId xmlns:p14="http://schemas.microsoft.com/office/powerpoint/2010/main" val="1310980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a:cxnSpLocks/>
          </p:cNvCxnSpPr>
          <p:nvPr/>
        </p:nvCxnSpPr>
        <p:spPr>
          <a:xfrm flipV="1">
            <a:off x="6280022" y="1526422"/>
            <a:ext cx="0" cy="4655192"/>
          </a:xfrm>
          <a:prstGeom prst="line">
            <a:avLst/>
          </a:prstGeom>
          <a:ln w="28575"/>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2461356" y="1426704"/>
            <a:ext cx="7944863"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586748" y="2030248"/>
            <a:ext cx="5411230" cy="1976695"/>
          </a:xfrm>
          <a:prstGeom prst="rect">
            <a:avLst/>
          </a:prstGeom>
          <a:noFill/>
        </p:spPr>
        <p:txBody>
          <a:bodyPr wrap="square" rtlCol="0">
            <a:spAutoFit/>
          </a:bodyPr>
          <a:lstStyle/>
          <a:p>
            <a:pPr marL="378380" indent="-360045">
              <a:buAutoNum type="arabicPeriod"/>
            </a:pPr>
            <a:r>
              <a:rPr lang="en-US" sz="2041" dirty="0"/>
              <a:t>Activity Card</a:t>
            </a:r>
          </a:p>
          <a:p>
            <a:pPr marL="378380" indent="-360045">
              <a:buAutoNum type="arabicPeriod"/>
            </a:pPr>
            <a:r>
              <a:rPr lang="en-US" sz="2041" dirty="0"/>
              <a:t>Digital Camera per group</a:t>
            </a:r>
          </a:p>
          <a:p>
            <a:pPr marL="378380" indent="-360045">
              <a:buAutoNum type="arabicPeriod"/>
            </a:pPr>
            <a:r>
              <a:rPr lang="en-US" sz="2041" dirty="0"/>
              <a:t>USB drive per group </a:t>
            </a:r>
          </a:p>
          <a:p>
            <a:pPr marL="378380" indent="-360045">
              <a:buAutoNum type="arabicPeriod"/>
            </a:pPr>
            <a:r>
              <a:rPr lang="en-US" sz="2041" dirty="0" err="1"/>
              <a:t>AOLME.py</a:t>
            </a:r>
            <a:r>
              <a:rPr lang="en-US" sz="2041" dirty="0"/>
              <a:t> folder</a:t>
            </a:r>
          </a:p>
          <a:p>
            <a:pPr marL="378380" indent="-360045">
              <a:buAutoNum type="arabicPeriod"/>
            </a:pPr>
            <a:r>
              <a:rPr lang="en-US" sz="2041" dirty="0"/>
              <a:t>Raspberry Pi and Monitor</a:t>
            </a:r>
          </a:p>
          <a:p>
            <a:pPr marL="378380" indent="-360045">
              <a:buAutoNum type="arabicPeriod"/>
            </a:pPr>
            <a:r>
              <a:rPr lang="en-US" sz="2041" dirty="0"/>
              <a:t>Student journal</a:t>
            </a:r>
          </a:p>
        </p:txBody>
      </p:sp>
      <p:pic>
        <p:nvPicPr>
          <p:cNvPr id="63" name="Picture 62" descr="Resultado de imagen para python programming icon"/>
          <p:cNvPicPr/>
          <p:nvPr/>
        </p:nvPicPr>
        <p:blipFill rotWithShape="1">
          <a:blip r:embed="rId3" cstate="hqprint">
            <a:extLst>
              <a:ext uri="{28A0092B-C50C-407E-A947-70E740481C1C}">
                <a14:useLocalDpi xmlns:a14="http://schemas.microsoft.com/office/drawing/2010/main"/>
              </a:ext>
            </a:extLst>
          </a:blip>
          <a:srcRect/>
          <a:stretch/>
        </p:blipFill>
        <p:spPr bwMode="auto">
          <a:xfrm>
            <a:off x="11419635" y="691486"/>
            <a:ext cx="742366" cy="654548"/>
          </a:xfrm>
          <a:prstGeom prst="rect">
            <a:avLst/>
          </a:prstGeom>
          <a:noFill/>
          <a:ln>
            <a:noFill/>
          </a:ln>
          <a:extLst>
            <a:ext uri="{53640926-AAD7-44D8-BBD7-CCE9431645EC}">
              <a14:shadowObscured xmlns:a14="http://schemas.microsoft.com/office/drawing/2010/main"/>
            </a:ext>
          </a:extLst>
        </p:spPr>
      </p:pic>
      <p:sp>
        <p:nvSpPr>
          <p:cNvPr id="19" name="Rectangle 18"/>
          <p:cNvSpPr/>
          <p:nvPr/>
        </p:nvSpPr>
        <p:spPr>
          <a:xfrm>
            <a:off x="169018" y="7026890"/>
            <a:ext cx="4937057" cy="406393"/>
          </a:xfrm>
          <a:prstGeom prst="rect">
            <a:avLst/>
          </a:prstGeom>
        </p:spPr>
        <p:txBody>
          <a:bodyPr wrap="none">
            <a:spAutoFit/>
          </a:bodyPr>
          <a:lstStyle/>
          <a:p>
            <a:r>
              <a:rPr lang="en-US" sz="2041" dirty="0">
                <a:latin typeface="Calibri" charset="0"/>
                <a:ea typeface="Times New Roman" charset="0"/>
                <a:cs typeface="Times New Roman" charset="0"/>
              </a:rPr>
              <a:t>AOLME PROJECT - LEVEL 1- SESSION 6- 2018</a:t>
            </a:r>
            <a:r>
              <a:rPr lang="en-US" sz="2041" dirty="0"/>
              <a:t> </a:t>
            </a:r>
          </a:p>
        </p:txBody>
      </p:sp>
      <p:sp>
        <p:nvSpPr>
          <p:cNvPr id="41" name="Rectangle 115"/>
          <p:cNvSpPr>
            <a:spLocks noChangeArrowheads="1"/>
          </p:cNvSpPr>
          <p:nvPr/>
        </p:nvSpPr>
        <p:spPr bwMode="auto">
          <a:xfrm>
            <a:off x="5178765" y="7090714"/>
            <a:ext cx="7598504" cy="368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6012" tIns="48006" rIns="96012" bIns="48006" numCol="1" anchor="ctr" anchorCtr="0" compatLnSpc="1">
            <a:prstTxWarp prst="textNoShape">
              <a:avLst/>
            </a:prstTxWarp>
            <a:spAutoFit/>
          </a:bodyPr>
          <a:lstStyle/>
          <a:p>
            <a:pPr algn="ctr" defTabSz="960120" eaLnBrk="0" fontAlgn="base" hangingPunct="0">
              <a:spcBef>
                <a:spcPct val="0"/>
              </a:spcBef>
              <a:spcAft>
                <a:spcPct val="0"/>
              </a:spcAft>
            </a:pPr>
            <a:r>
              <a:rPr lang="en-US" altLang="en-US" sz="840" dirty="0">
                <a:solidFill>
                  <a:schemeClr val="bg1">
                    <a:lumMod val="75000"/>
                  </a:schemeClr>
                </a:solidFill>
                <a:latin typeface="Arial Unicode MS" charset="0"/>
                <a:ea typeface="Times New Roman" charset="0"/>
                <a:cs typeface="Courier New" charset="0"/>
              </a:rPr>
              <a:t>MATERIALS DEVELOPED BY THE AOLME PROJECT AT THE UNIVERSITY OF NEW MEXICO, PLEASE DO NOT COPY OR DISTRIBUTE ANY OF THESE COPYRIGHTED TASKS WITHOUT PROPER AUTHORIZATION</a:t>
            </a:r>
            <a:endParaRPr lang="en-US" altLang="en-US" sz="840" dirty="0">
              <a:solidFill>
                <a:schemeClr val="bg1">
                  <a:lumMod val="75000"/>
                </a:schemeClr>
              </a:solidFill>
              <a:latin typeface="Arial" charset="0"/>
            </a:endParaRPr>
          </a:p>
        </p:txBody>
      </p:sp>
      <p:sp>
        <p:nvSpPr>
          <p:cNvPr id="32" name="TextBox 31"/>
          <p:cNvSpPr txBox="1"/>
          <p:nvPr/>
        </p:nvSpPr>
        <p:spPr>
          <a:xfrm>
            <a:off x="1655544" y="1534577"/>
            <a:ext cx="3523221" cy="406393"/>
          </a:xfrm>
          <a:prstGeom prst="rect">
            <a:avLst/>
          </a:prstGeom>
          <a:solidFill>
            <a:schemeClr val="accent2">
              <a:lumMod val="60000"/>
              <a:lumOff val="40000"/>
            </a:schemeClr>
          </a:solidFill>
        </p:spPr>
        <p:txBody>
          <a:bodyPr wrap="square" rtlCol="0">
            <a:spAutoFit/>
          </a:bodyPr>
          <a:lstStyle/>
          <a:p>
            <a:pPr algn="ctr"/>
            <a:r>
              <a:rPr lang="en-US" sz="2041" b="1"/>
              <a:t>Resources for the Activity</a:t>
            </a:r>
          </a:p>
        </p:txBody>
      </p:sp>
      <p:sp>
        <p:nvSpPr>
          <p:cNvPr id="40" name="TextBox 39"/>
          <p:cNvSpPr txBox="1"/>
          <p:nvPr/>
        </p:nvSpPr>
        <p:spPr>
          <a:xfrm>
            <a:off x="7073815" y="1519622"/>
            <a:ext cx="4717001" cy="406393"/>
          </a:xfrm>
          <a:prstGeom prst="rect">
            <a:avLst/>
          </a:prstGeom>
          <a:solidFill>
            <a:schemeClr val="accent2">
              <a:lumMod val="60000"/>
              <a:lumOff val="40000"/>
            </a:schemeClr>
          </a:solidFill>
        </p:spPr>
        <p:txBody>
          <a:bodyPr wrap="square" rtlCol="0">
            <a:spAutoFit/>
          </a:bodyPr>
          <a:lstStyle/>
          <a:p>
            <a:pPr algn="ctr"/>
            <a:r>
              <a:rPr lang="en-US" sz="2041" b="1" dirty="0"/>
              <a:t>Recommended Steps for the Activity</a:t>
            </a:r>
          </a:p>
        </p:txBody>
      </p:sp>
      <p:sp>
        <p:nvSpPr>
          <p:cNvPr id="11" name="Rectangle 10"/>
          <p:cNvSpPr/>
          <p:nvPr/>
        </p:nvSpPr>
        <p:spPr>
          <a:xfrm>
            <a:off x="1091486" y="586717"/>
            <a:ext cx="11526447" cy="674031"/>
          </a:xfrm>
          <a:prstGeom prst="rect">
            <a:avLst/>
          </a:prstGeom>
        </p:spPr>
        <p:txBody>
          <a:bodyPr wrap="square">
            <a:spAutoFit/>
          </a:bodyPr>
          <a:lstStyle/>
          <a:p>
            <a:r>
              <a:rPr lang="en-US" sz="3780" b="1" dirty="0"/>
              <a:t>6.3. Processing Real-life Images with Python</a:t>
            </a:r>
            <a:endParaRPr lang="en-US" sz="3780" dirty="0"/>
          </a:p>
        </p:txBody>
      </p:sp>
      <p:sp>
        <p:nvSpPr>
          <p:cNvPr id="2" name="TextBox 1"/>
          <p:cNvSpPr txBox="1"/>
          <p:nvPr/>
        </p:nvSpPr>
        <p:spPr>
          <a:xfrm>
            <a:off x="6330915" y="1913028"/>
            <a:ext cx="6287018" cy="5117298"/>
          </a:xfrm>
          <a:prstGeom prst="rect">
            <a:avLst/>
          </a:prstGeom>
          <a:noFill/>
        </p:spPr>
        <p:txBody>
          <a:bodyPr wrap="square" rtlCol="0">
            <a:spAutoFit/>
          </a:bodyPr>
          <a:lstStyle/>
          <a:p>
            <a:pPr marL="360045" indent="-360045">
              <a:buFont typeface="+mj-lt"/>
              <a:buAutoNum type="arabicPeriod"/>
            </a:pPr>
            <a:r>
              <a:rPr lang="en-US" sz="2041" dirty="0"/>
              <a:t>Let the team take initiative to decide where to take the picture.</a:t>
            </a:r>
          </a:p>
          <a:p>
            <a:pPr marL="360045" indent="-360045">
              <a:buFont typeface="+mj-lt"/>
              <a:buAutoNum type="arabicPeriod"/>
            </a:pPr>
            <a:r>
              <a:rPr lang="en-US" sz="2041" dirty="0"/>
              <a:t>Make sure name of the image is remembered by the group and saved onto both </a:t>
            </a:r>
            <a:r>
              <a:rPr lang="en-US" sz="2041" dirty="0" err="1"/>
              <a:t>AOLME.py</a:t>
            </a:r>
            <a:r>
              <a:rPr lang="en-US" sz="2041" dirty="0"/>
              <a:t> folder and onto the USB to share with another group.</a:t>
            </a:r>
          </a:p>
          <a:p>
            <a:pPr marL="360045" indent="-360045">
              <a:buFont typeface="+mj-lt"/>
              <a:buAutoNum type="arabicPeriod"/>
            </a:pPr>
            <a:r>
              <a:rPr lang="en-US" sz="2041" dirty="0"/>
              <a:t>In point 2, let students focus on the code syntax and meaning by experimenting and inferring what happens with each code.</a:t>
            </a:r>
          </a:p>
          <a:p>
            <a:pPr marL="360045" indent="-360045">
              <a:buFont typeface="+mj-lt"/>
              <a:buAutoNum type="arabicPeriod"/>
            </a:pPr>
            <a:r>
              <a:rPr lang="en-US" sz="2041" dirty="0"/>
              <a:t>Have them take notes on journal on what they discover. </a:t>
            </a:r>
          </a:p>
          <a:p>
            <a:pPr marL="360045" indent="-360045">
              <a:buFont typeface="+mj-lt"/>
              <a:buAutoNum type="arabicPeriod"/>
            </a:pPr>
            <a:r>
              <a:rPr lang="en-US" sz="2041" dirty="0"/>
              <a:t>In 2d emphasize the use of degrees, have them recall what they know and make connections. </a:t>
            </a:r>
          </a:p>
          <a:p>
            <a:pPr marL="360045" indent="-360045">
              <a:buFont typeface="+mj-lt"/>
              <a:buAutoNum type="arabicPeriod"/>
            </a:pPr>
            <a:r>
              <a:rPr lang="en-US" sz="2041" dirty="0"/>
              <a:t>In point 3, make sure that the teams change picture and are able to name and use arrays, ranges, and arguments. And that RGB components are changed.</a:t>
            </a:r>
          </a:p>
          <a:p>
            <a:pPr marL="360045" indent="-360045">
              <a:buFont typeface="+mj-lt"/>
              <a:buAutoNum type="arabicPeriod"/>
            </a:pPr>
            <a:r>
              <a:rPr lang="en-US" sz="2041" dirty="0"/>
              <a:t>Be creative and funny in point 4.</a:t>
            </a:r>
          </a:p>
        </p:txBody>
      </p:sp>
      <p:sp>
        <p:nvSpPr>
          <p:cNvPr id="12" name="Rectangle 11">
            <a:extLst>
              <a:ext uri="{FF2B5EF4-FFF2-40B4-BE49-F238E27FC236}">
                <a16:creationId xmlns:a16="http://schemas.microsoft.com/office/drawing/2014/main" id="{9E6EE824-4071-BF40-A567-EF08EF7FCC8C}"/>
              </a:ext>
            </a:extLst>
          </p:cNvPr>
          <p:cNvSpPr/>
          <p:nvPr/>
        </p:nvSpPr>
        <p:spPr>
          <a:xfrm>
            <a:off x="32987" y="4259185"/>
            <a:ext cx="6096443" cy="1662635"/>
          </a:xfrm>
          <a:prstGeom prst="rect">
            <a:avLst/>
          </a:prstGeom>
        </p:spPr>
        <p:txBody>
          <a:bodyPr wrap="square">
            <a:spAutoFit/>
          </a:bodyPr>
          <a:lstStyle/>
          <a:p>
            <a:pPr marL="675085" indent="-490061"/>
            <a:r>
              <a:rPr lang="en-US" sz="2041" b="1" dirty="0">
                <a:effectLst>
                  <a:outerShdw blurRad="50800" dist="76200" dir="2700000" algn="tl" rotWithShape="0">
                    <a:prstClr val="black">
                      <a:alpha val="40000"/>
                    </a:prstClr>
                  </a:outerShdw>
                </a:effectLst>
              </a:rPr>
              <a:t>Activity 3 Goal: </a:t>
            </a:r>
            <a:r>
              <a:rPr lang="en-US" sz="2041" dirty="0">
                <a:effectLst>
                  <a:outerShdw blurRad="50800" dist="76200" dir="2700000" algn="tl" rotWithShape="0">
                    <a:prstClr val="black">
                      <a:alpha val="40000"/>
                    </a:prstClr>
                  </a:outerShdw>
                </a:effectLst>
              </a:rPr>
              <a:t>Process real-life images through the AOLME library by defining </a:t>
            </a:r>
            <a:r>
              <a:rPr lang="en-US" sz="2041" dirty="0"/>
              <a:t>image Coordinates plane </a:t>
            </a:r>
            <a:r>
              <a:rPr lang="en-US" sz="2041" dirty="0">
                <a:effectLst>
                  <a:outerShdw blurRad="50800" dist="76200" dir="2700000" algn="tl" rotWithShape="0">
                    <a:prstClr val="black">
                      <a:alpha val="40000"/>
                    </a:prstClr>
                  </a:outerShdw>
                </a:effectLst>
              </a:rPr>
              <a:t>(coordinates, grouping, blocks, share and modify-’debug’)</a:t>
            </a:r>
            <a:r>
              <a:rPr lang="en-US" sz="2041" dirty="0"/>
              <a:t>, arrays,  and ranges with Python (debug, program, share and modify-DMI)</a:t>
            </a:r>
          </a:p>
        </p:txBody>
      </p:sp>
    </p:spTree>
    <p:extLst>
      <p:ext uri="{BB962C8B-B14F-4D97-AF65-F5344CB8AC3E}">
        <p14:creationId xmlns:p14="http://schemas.microsoft.com/office/powerpoint/2010/main" val="306378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1"/>
          <p:cNvPicPr/>
          <p:nvPr/>
        </p:nvPicPr>
        <p:blipFill rotWithShape="1">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artisticPaintBrush/>
                    </a14:imgEffect>
                  </a14:imgLayer>
                </a14:imgProps>
              </a:ext>
            </a:extLst>
          </a:blip>
          <a:srcRect/>
          <a:stretch/>
        </p:blipFill>
        <p:spPr bwMode="auto">
          <a:xfrm>
            <a:off x="29338" y="285750"/>
            <a:ext cx="1903096" cy="2262859"/>
          </a:xfrm>
          <a:prstGeom prst="rect">
            <a:avLst/>
          </a:prstGeom>
          <a:noFill/>
          <a:ln w="31750" cap="sq">
            <a:noFill/>
            <a:miter lim="800000"/>
          </a:ln>
        </p:spPr>
      </p:pic>
      <p:pic>
        <p:nvPicPr>
          <p:cNvPr id="4" name="Picture 3"/>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0622281" y="4786599"/>
            <a:ext cx="2081399" cy="2383155"/>
          </a:xfrm>
          <a:prstGeom prst="rect">
            <a:avLst/>
          </a:prstGeom>
          <a:ln w="31750" cap="sq">
            <a:noFill/>
            <a:miter lim="800000"/>
          </a:ln>
          <a:extLst>
            <a:ext uri="{53640926-AAD7-44D8-BBD7-CCE9431645EC}">
              <a14:shadowObscured xmlns:a14="http://schemas.microsoft.com/office/drawing/2010/main"/>
            </a:ext>
          </a:extLst>
        </p:spPr>
      </p:pic>
      <p:sp>
        <p:nvSpPr>
          <p:cNvPr id="2" name="Title 1"/>
          <p:cNvSpPr>
            <a:spLocks noGrp="1"/>
          </p:cNvSpPr>
          <p:nvPr>
            <p:ph type="title"/>
          </p:nvPr>
        </p:nvSpPr>
        <p:spPr>
          <a:xfrm>
            <a:off x="2773681" y="631519"/>
            <a:ext cx="7581899" cy="940105"/>
          </a:xfrm>
        </p:spPr>
        <p:txBody>
          <a:bodyPr>
            <a:normAutofit/>
          </a:bodyPr>
          <a:lstStyle/>
          <a:p>
            <a:r>
              <a:rPr lang="en-US" dirty="0"/>
              <a:t>Level 1</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289585620"/>
              </p:ext>
            </p:extLst>
          </p:nvPr>
        </p:nvGraphicFramePr>
        <p:xfrm>
          <a:off x="336413" y="1954424"/>
          <a:ext cx="10081260" cy="5434480"/>
        </p:xfrm>
        <a:graphic>
          <a:graphicData uri="http://schemas.openxmlformats.org/drawingml/2006/table">
            <a:tbl>
              <a:tblPr>
                <a:tableStyleId>{5C22544A-7EE6-4342-B048-85BDC9FD1C3A}</a:tableStyleId>
              </a:tblPr>
              <a:tblGrid>
                <a:gridCol w="10081260">
                  <a:extLst>
                    <a:ext uri="{9D8B030D-6E8A-4147-A177-3AD203B41FA5}">
                      <a16:colId xmlns:a16="http://schemas.microsoft.com/office/drawing/2014/main" val="20000"/>
                    </a:ext>
                  </a:extLst>
                </a:gridCol>
              </a:tblGrid>
              <a:tr h="5434480">
                <a:tc>
                  <a:txBody>
                    <a:bodyPr/>
                    <a:lstStyle/>
                    <a:p>
                      <a:pPr marL="646113" marR="0" indent="-347663" algn="l">
                        <a:lnSpc>
                          <a:spcPct val="107000"/>
                        </a:lnSpc>
                        <a:spcBef>
                          <a:spcPts val="0"/>
                        </a:spcBef>
                        <a:spcAft>
                          <a:spcPts val="800"/>
                        </a:spcAft>
                        <a:buFont typeface="Arial" charset="0"/>
                        <a:buChar char="•"/>
                        <a:tabLst/>
                      </a:pPr>
                      <a:r>
                        <a:rPr lang="en-US" sz="2600" dirty="0">
                          <a:effectLst/>
                        </a:rPr>
                        <a:t>SESSION 1: </a:t>
                      </a:r>
                      <a:r>
                        <a:rPr lang="en-US" sz="2600" b="1" i="1" dirty="0">
                          <a:effectLst/>
                        </a:rPr>
                        <a:t>Basic of Raspberry PI and Linux-</a:t>
                      </a:r>
                      <a:r>
                        <a:rPr lang="en-US" sz="2600" b="0" i="1" dirty="0">
                          <a:effectLst/>
                        </a:rPr>
                        <a:t>(motivational overview</a:t>
                      </a:r>
                      <a:r>
                        <a:rPr lang="en-US" sz="2600" b="0" i="1" baseline="0" dirty="0">
                          <a:effectLst/>
                        </a:rPr>
                        <a:t> of projects-images, ls, cd, to find and play previous videos)</a:t>
                      </a:r>
                      <a:endParaRPr lang="en-US" sz="2600" b="0" i="1" dirty="0">
                        <a:effectLst/>
                      </a:endParaRPr>
                    </a:p>
                    <a:p>
                      <a:pPr marL="646113" marR="0" indent="-347663" algn="l">
                        <a:lnSpc>
                          <a:spcPct val="107000"/>
                        </a:lnSpc>
                        <a:spcBef>
                          <a:spcPts val="0"/>
                        </a:spcBef>
                        <a:spcAft>
                          <a:spcPts val="800"/>
                        </a:spcAft>
                        <a:buFont typeface="Arial" charset="0"/>
                        <a:buChar char="•"/>
                        <a:tabLst/>
                      </a:pPr>
                      <a:r>
                        <a:rPr lang="en-US" sz="2600" dirty="0">
                          <a:effectLst/>
                        </a:rPr>
                        <a:t>SESSION 2: </a:t>
                      </a:r>
                      <a:r>
                        <a:rPr lang="en-US" sz="2600" b="1" i="1" dirty="0">
                          <a:effectLst/>
                        </a:rPr>
                        <a:t>Introduction to Python </a:t>
                      </a:r>
                      <a:r>
                        <a:rPr lang="en-US" sz="2600" b="0" i="1" dirty="0">
                          <a:effectLst/>
                        </a:rPr>
                        <a:t>(print, for</a:t>
                      </a:r>
                      <a:r>
                        <a:rPr lang="en-US" sz="2600" b="0" i="1" baseline="0" dirty="0">
                          <a:effectLst/>
                        </a:rPr>
                        <a:t>, if</a:t>
                      </a:r>
                      <a:r>
                        <a:rPr lang="en-US" sz="2600" b="0" i="1" dirty="0">
                          <a:effectLst/>
                        </a:rPr>
                        <a:t>)</a:t>
                      </a:r>
                    </a:p>
                    <a:p>
                      <a:pPr marL="646113" marR="0" indent="-347663" algn="l">
                        <a:lnSpc>
                          <a:spcPct val="107000"/>
                        </a:lnSpc>
                        <a:spcBef>
                          <a:spcPts val="0"/>
                        </a:spcBef>
                        <a:spcAft>
                          <a:spcPts val="800"/>
                        </a:spcAft>
                        <a:buFont typeface="Arial" charset="0"/>
                        <a:buChar char="•"/>
                        <a:tabLst/>
                      </a:pPr>
                      <a:r>
                        <a:rPr lang="en-US" sz="2600" dirty="0">
                          <a:effectLst/>
                        </a:rPr>
                        <a:t>SESSION 3:  </a:t>
                      </a:r>
                      <a:r>
                        <a:rPr lang="en-US" sz="2600" b="1" i="1" dirty="0">
                          <a:effectLst/>
                        </a:rPr>
                        <a:t>Algorithms </a:t>
                      </a:r>
                      <a:r>
                        <a:rPr lang="en-US" sz="2600" b="0" i="1" dirty="0">
                          <a:effectLst/>
                        </a:rPr>
                        <a:t>(for loops-arithmetic</a:t>
                      </a:r>
                      <a:r>
                        <a:rPr lang="en-US" sz="2600" b="0" i="1" baseline="0" dirty="0">
                          <a:effectLst/>
                        </a:rPr>
                        <a:t> progressions</a:t>
                      </a:r>
                      <a:r>
                        <a:rPr lang="en-US" sz="2600" b="0" i="1" dirty="0">
                          <a:effectLst/>
                        </a:rPr>
                        <a:t>, if statements-ranges,</a:t>
                      </a:r>
                      <a:r>
                        <a:rPr lang="en-US" sz="2600" b="0" i="1" baseline="0" dirty="0">
                          <a:effectLst/>
                        </a:rPr>
                        <a:t> inequalities)</a:t>
                      </a:r>
                      <a:endParaRPr lang="en-US" sz="2600" b="0" i="1" dirty="0">
                        <a:effectLst/>
                      </a:endParaRPr>
                    </a:p>
                    <a:p>
                      <a:pPr marL="646113" marR="0" indent="-347663" algn="l" defTabSz="914400" rtl="0" eaLnBrk="1" fontAlgn="auto" latinLnBrk="0" hangingPunct="1">
                        <a:lnSpc>
                          <a:spcPct val="107000"/>
                        </a:lnSpc>
                        <a:spcBef>
                          <a:spcPts val="0"/>
                        </a:spcBef>
                        <a:spcAft>
                          <a:spcPts val="800"/>
                        </a:spcAft>
                        <a:buClrTx/>
                        <a:buSzTx/>
                        <a:buFont typeface="Arial" charset="0"/>
                        <a:buChar char="•"/>
                        <a:tabLst/>
                        <a:defRPr/>
                      </a:pPr>
                      <a:r>
                        <a:rPr lang="en-US" sz="2600" dirty="0">
                          <a:solidFill>
                            <a:schemeClr val="tx1"/>
                          </a:solidFill>
                          <a:effectLst/>
                        </a:rPr>
                        <a:t>SESSION 4:  </a:t>
                      </a:r>
                      <a:r>
                        <a:rPr lang="en-US" sz="2600" b="1" i="1" kern="1200" dirty="0">
                          <a:solidFill>
                            <a:schemeClr val="tx1"/>
                          </a:solidFill>
                          <a:effectLst/>
                          <a:latin typeface="+mn-lt"/>
                          <a:ea typeface="+mn-ea"/>
                          <a:cs typeface="+mn-cs"/>
                        </a:rPr>
                        <a:t>The Coordinate Plane and Black &amp; White Images in Python</a:t>
                      </a:r>
                      <a:endParaRPr lang="en-US" sz="2600" dirty="0">
                        <a:solidFill>
                          <a:schemeClr val="tx1"/>
                        </a:solidFill>
                        <a:effectLst/>
                      </a:endParaRPr>
                    </a:p>
                    <a:p>
                      <a:pPr marL="646113" marR="0" indent="-347663" algn="l" defTabSz="914400" rtl="0" eaLnBrk="1" fontAlgn="auto" latinLnBrk="0" hangingPunct="1">
                        <a:lnSpc>
                          <a:spcPct val="107000"/>
                        </a:lnSpc>
                        <a:spcBef>
                          <a:spcPts val="0"/>
                        </a:spcBef>
                        <a:spcAft>
                          <a:spcPts val="800"/>
                        </a:spcAft>
                        <a:buClrTx/>
                        <a:buSzTx/>
                        <a:buFont typeface="Arial" charset="0"/>
                        <a:buChar char="•"/>
                        <a:tabLst/>
                        <a:defRPr/>
                      </a:pPr>
                      <a:r>
                        <a:rPr lang="en-US" sz="2600" dirty="0">
                          <a:effectLst/>
                        </a:rPr>
                        <a:t>SESSION 5: </a:t>
                      </a:r>
                      <a:r>
                        <a:rPr lang="en-US" sz="2600" b="1" i="1" kern="1200" dirty="0">
                          <a:solidFill>
                            <a:schemeClr val="dk1"/>
                          </a:solidFill>
                          <a:effectLst/>
                          <a:latin typeface="+mn-lt"/>
                          <a:ea typeface="+mn-ea"/>
                          <a:cs typeface="+mn-cs"/>
                        </a:rPr>
                        <a:t>Binary and Hexadecimal number systems</a:t>
                      </a:r>
                      <a:endParaRPr lang="en-US" sz="2600" dirty="0">
                        <a:effectLst/>
                      </a:endParaRPr>
                    </a:p>
                    <a:p>
                      <a:pPr marL="646113" marR="0" indent="-347663" algn="l" defTabSz="914400" rtl="0" eaLnBrk="1" fontAlgn="auto" latinLnBrk="0" hangingPunct="1">
                        <a:lnSpc>
                          <a:spcPct val="107000"/>
                        </a:lnSpc>
                        <a:spcBef>
                          <a:spcPts val="0"/>
                        </a:spcBef>
                        <a:spcAft>
                          <a:spcPts val="800"/>
                        </a:spcAft>
                        <a:buClrTx/>
                        <a:buSzTx/>
                        <a:buFont typeface="Arial" charset="0"/>
                        <a:buChar char="•"/>
                        <a:tabLst/>
                        <a:defRPr/>
                      </a:pPr>
                      <a:r>
                        <a:rPr lang="en-US" sz="2600" dirty="0">
                          <a:effectLst/>
                        </a:rPr>
                        <a:t>SESSION 6: </a:t>
                      </a:r>
                      <a:r>
                        <a:rPr lang="en-US" sz="2600" b="1" i="1" kern="1200" dirty="0">
                          <a:solidFill>
                            <a:schemeClr val="dk1"/>
                          </a:solidFill>
                          <a:effectLst/>
                          <a:latin typeface="+mn-lt"/>
                          <a:ea typeface="+mn-ea"/>
                          <a:cs typeface="+mn-cs"/>
                        </a:rPr>
                        <a:t>Color Images and Their Components (histograms?)</a:t>
                      </a:r>
                      <a:endParaRPr lang="en-US" sz="2600" dirty="0">
                        <a:effectLst/>
                      </a:endParaRPr>
                    </a:p>
                    <a:p>
                      <a:pPr marL="646113" marR="0" indent="-347663" algn="l" defTabSz="914400" rtl="0" eaLnBrk="1" fontAlgn="auto" latinLnBrk="0" hangingPunct="1">
                        <a:lnSpc>
                          <a:spcPct val="107000"/>
                        </a:lnSpc>
                        <a:spcBef>
                          <a:spcPts val="0"/>
                        </a:spcBef>
                        <a:spcAft>
                          <a:spcPts val="800"/>
                        </a:spcAft>
                        <a:buClrTx/>
                        <a:buSzTx/>
                        <a:buFont typeface="Arial" charset="0"/>
                        <a:buChar char="•"/>
                        <a:tabLst/>
                        <a:defRPr/>
                      </a:pPr>
                      <a:r>
                        <a:rPr lang="en-US" sz="2600" dirty="0">
                          <a:effectLst/>
                        </a:rPr>
                        <a:t>SESSION 7: </a:t>
                      </a:r>
                      <a:r>
                        <a:rPr lang="en-US" sz="2600" b="1" i="1" kern="1200" dirty="0">
                          <a:solidFill>
                            <a:schemeClr val="dk1"/>
                          </a:solidFill>
                          <a:effectLst/>
                          <a:latin typeface="+mn-lt"/>
                          <a:ea typeface="+mn-ea"/>
                          <a:cs typeface="+mn-cs"/>
                        </a:rPr>
                        <a:t>Creation of Images and Video</a:t>
                      </a:r>
                      <a:endParaRPr lang="en-US" sz="2600" dirty="0">
                        <a:effectLst/>
                      </a:endParaRPr>
                    </a:p>
                    <a:p>
                      <a:pPr marL="646113" marR="0" indent="-347663" algn="l">
                        <a:lnSpc>
                          <a:spcPct val="107000"/>
                        </a:lnSpc>
                        <a:spcBef>
                          <a:spcPts val="0"/>
                        </a:spcBef>
                        <a:spcAft>
                          <a:spcPts val="800"/>
                        </a:spcAft>
                        <a:buFont typeface="Arial" charset="0"/>
                        <a:buChar char="•"/>
                        <a:tabLst/>
                      </a:pPr>
                      <a:r>
                        <a:rPr lang="en-US" sz="2600" dirty="0">
                          <a:effectLst/>
                        </a:rPr>
                        <a:t>FINAL PROJECT:  VIDEO</a:t>
                      </a:r>
                      <a:endParaRPr lang="en-US" sz="2600" dirty="0">
                        <a:effectLst/>
                        <a:latin typeface="Calibri" charset="0"/>
                        <a:ea typeface="Calibri" charset="0"/>
                        <a:cs typeface="Times New Roman" charset="0"/>
                      </a:endParaRPr>
                    </a:p>
                  </a:txBody>
                  <a:tcPr marL="57543" marR="57543" marT="0" marB="0"/>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51173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3430" y="1218667"/>
            <a:ext cx="10992307" cy="1248156"/>
          </a:xfrm>
        </p:spPr>
        <p:txBody>
          <a:bodyPr>
            <a:normAutofit/>
          </a:bodyPr>
          <a:lstStyle/>
          <a:p>
            <a:r>
              <a:rPr lang="en-US" b="1" i="1" dirty="0">
                <a:solidFill>
                  <a:schemeClr val="tx1"/>
                </a:solidFill>
              </a:rPr>
              <a:t>Images and their components</a:t>
            </a:r>
            <a:endParaRPr lang="en-US" dirty="0"/>
          </a:p>
        </p:txBody>
      </p:sp>
      <p:sp>
        <p:nvSpPr>
          <p:cNvPr id="3" name="Content Placeholder 2"/>
          <p:cNvSpPr>
            <a:spLocks noGrp="1"/>
          </p:cNvSpPr>
          <p:nvPr>
            <p:ph idx="1"/>
          </p:nvPr>
        </p:nvSpPr>
        <p:spPr>
          <a:xfrm>
            <a:off x="466725" y="2680403"/>
            <a:ext cx="11901880" cy="4314892"/>
          </a:xfrm>
        </p:spPr>
        <p:txBody>
          <a:bodyPr>
            <a:noAutofit/>
          </a:bodyPr>
          <a:lstStyle/>
          <a:p>
            <a:pPr marL="0" indent="0">
              <a:buNone/>
            </a:pPr>
            <a:r>
              <a:rPr lang="en-US" sz="3360" dirty="0"/>
              <a:t>OBJECTIVES:</a:t>
            </a:r>
          </a:p>
          <a:p>
            <a:pPr marL="540068" indent="-540068">
              <a:buFont typeface="+mj-lt"/>
              <a:buAutoNum type="arabicPeriod"/>
            </a:pPr>
            <a:r>
              <a:rPr lang="en-US" sz="3360" dirty="0"/>
              <a:t>Represent grayscale and color images using RGB.</a:t>
            </a:r>
          </a:p>
          <a:p>
            <a:pPr marL="540068" indent="-540068">
              <a:buFont typeface="+mj-lt"/>
              <a:buAutoNum type="arabicPeriod"/>
            </a:pPr>
            <a:r>
              <a:rPr lang="en-US" sz="3360" dirty="0"/>
              <a:t>Manipulate real images (using a digital camera).</a:t>
            </a:r>
          </a:p>
          <a:p>
            <a:pPr marL="540068" indent="-540068">
              <a:buFont typeface="+mj-lt"/>
              <a:buAutoNum type="arabicPeriod"/>
            </a:pPr>
            <a:r>
              <a:rPr lang="en-US" sz="3360" dirty="0"/>
              <a:t>Open image files in Python and familiarize with AOLME Python Library.</a:t>
            </a:r>
          </a:p>
          <a:p>
            <a:pPr marL="540068" indent="-540068">
              <a:buFont typeface="+mj-lt"/>
              <a:buAutoNum type="arabicPeriod"/>
            </a:pPr>
            <a:r>
              <a:rPr lang="en-US" sz="3360" dirty="0"/>
              <a:t>Link image creation with binary and hexadecimal numbers.</a:t>
            </a:r>
          </a:p>
        </p:txBody>
      </p:sp>
    </p:spTree>
    <p:extLst>
      <p:ext uri="{BB962C8B-B14F-4D97-AF65-F5344CB8AC3E}">
        <p14:creationId xmlns:p14="http://schemas.microsoft.com/office/powerpoint/2010/main" val="1112947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descr="Resultado de imagen para black and white image pixel"/>
          <p:cNvPicPr/>
          <p:nvPr/>
        </p:nvPicPr>
        <p:blipFill rotWithShape="1">
          <a:blip r:embed="rId2">
            <a:extLst>
              <a:ext uri="{28A0092B-C50C-407E-A947-70E740481C1C}">
                <a14:useLocalDpi xmlns:a14="http://schemas.microsoft.com/office/drawing/2010/main"/>
              </a:ext>
            </a:extLst>
          </a:blip>
          <a:srcRect/>
          <a:stretch/>
        </p:blipFill>
        <p:spPr bwMode="auto">
          <a:xfrm>
            <a:off x="7417927" y="2040123"/>
            <a:ext cx="4367546" cy="3359650"/>
          </a:xfrm>
          <a:prstGeom prst="rect">
            <a:avLst/>
          </a:prstGeom>
          <a:noFill/>
        </p:spPr>
      </p:pic>
      <p:sp>
        <p:nvSpPr>
          <p:cNvPr id="2" name="Title 1"/>
          <p:cNvSpPr>
            <a:spLocks noGrp="1"/>
          </p:cNvSpPr>
          <p:nvPr>
            <p:ph type="title"/>
          </p:nvPr>
        </p:nvSpPr>
        <p:spPr>
          <a:xfrm>
            <a:off x="838436" y="742572"/>
            <a:ext cx="4699687" cy="1042414"/>
          </a:xfrm>
          <a:solidFill>
            <a:srgbClr val="FFFFFF"/>
          </a:solidFill>
          <a:ln>
            <a:solidFill>
              <a:srgbClr val="404040"/>
            </a:solidFill>
          </a:ln>
        </p:spPr>
        <p:txBody>
          <a:bodyPr>
            <a:normAutofit/>
          </a:bodyPr>
          <a:lstStyle/>
          <a:p>
            <a:r>
              <a:rPr lang="en-US" dirty="0"/>
              <a:t>Selected ACTIVITIES</a:t>
            </a:r>
          </a:p>
        </p:txBody>
      </p:sp>
      <p:sp>
        <p:nvSpPr>
          <p:cNvPr id="3" name="Content Placeholder 2"/>
          <p:cNvSpPr>
            <a:spLocks noGrp="1"/>
          </p:cNvSpPr>
          <p:nvPr>
            <p:ph idx="1"/>
          </p:nvPr>
        </p:nvSpPr>
        <p:spPr>
          <a:xfrm>
            <a:off x="-43553" y="2000248"/>
            <a:ext cx="6297575" cy="5594984"/>
          </a:xfrm>
        </p:spPr>
        <p:txBody>
          <a:bodyPr>
            <a:noAutofit/>
          </a:bodyPr>
          <a:lstStyle/>
          <a:p>
            <a:pPr marL="675085" indent="-490061">
              <a:buNone/>
            </a:pPr>
            <a:r>
              <a:rPr lang="en-US" sz="2520" b="1" dirty="0">
                <a:solidFill>
                  <a:schemeClr val="accent1">
                    <a:lumMod val="40000"/>
                    <a:lumOff val="60000"/>
                  </a:schemeClr>
                </a:solidFill>
                <a:effectLst>
                  <a:outerShdw blurRad="50800" dist="76200" dir="2700000" algn="tl" rotWithShape="0">
                    <a:prstClr val="black">
                      <a:alpha val="40000"/>
                    </a:prstClr>
                  </a:outerShdw>
                </a:effectLst>
              </a:rPr>
              <a:t>1. Creating grayscale and color images using the “Binary Image Generator” </a:t>
            </a:r>
            <a:r>
              <a:rPr lang="en-US" sz="2520" b="1" dirty="0">
                <a:solidFill>
                  <a:schemeClr val="bg1"/>
                </a:solidFill>
                <a:effectLst>
                  <a:outerShdw blurRad="50800" dist="76200" dir="2700000" algn="tl" rotWithShape="0">
                    <a:prstClr val="black">
                      <a:alpha val="40000"/>
                    </a:prstClr>
                  </a:outerShdw>
                </a:effectLst>
              </a:rPr>
              <a:t>(binary colors, open play)</a:t>
            </a:r>
          </a:p>
          <a:p>
            <a:pPr marL="675085" indent="-490061">
              <a:buAutoNum type="arabicPeriod" startAt="2"/>
            </a:pPr>
            <a:r>
              <a:rPr lang="en-US" sz="2520" b="1" dirty="0">
                <a:solidFill>
                  <a:schemeClr val="accent1">
                    <a:lumMod val="40000"/>
                    <a:lumOff val="60000"/>
                  </a:schemeClr>
                </a:solidFill>
                <a:effectLst>
                  <a:outerShdw blurRad="50800" dist="76200" dir="2700000" algn="tl" rotWithShape="0">
                    <a:prstClr val="black">
                      <a:alpha val="40000"/>
                    </a:prstClr>
                  </a:outerShdw>
                </a:effectLst>
              </a:rPr>
              <a:t>Connecting color images with RGB Hex and decimal values</a:t>
            </a:r>
          </a:p>
          <a:p>
            <a:pPr marL="675085" indent="-490061">
              <a:buAutoNum type="arabicPeriod" startAt="2"/>
            </a:pPr>
            <a:r>
              <a:rPr lang="en-US" sz="2520" b="1" dirty="0">
                <a:solidFill>
                  <a:schemeClr val="accent1">
                    <a:lumMod val="40000"/>
                    <a:lumOff val="60000"/>
                  </a:schemeClr>
                </a:solidFill>
                <a:effectLst>
                  <a:outerShdw blurRad="50800" dist="76200" dir="2700000" algn="tl" rotWithShape="0">
                    <a:prstClr val="black">
                      <a:alpha val="40000"/>
                    </a:prstClr>
                  </a:outerShdw>
                </a:effectLst>
              </a:rPr>
              <a:t>Processing Real images through the AOLME library by defining </a:t>
            </a:r>
            <a:r>
              <a:rPr lang="en-US" sz="2520" b="1" dirty="0">
                <a:solidFill>
                  <a:schemeClr val="bg2"/>
                </a:solidFill>
              </a:rPr>
              <a:t>image </a:t>
            </a:r>
            <a:r>
              <a:rPr lang="en-US" sz="2520" b="1" dirty="0"/>
              <a:t>Coordinates plane </a:t>
            </a:r>
            <a:r>
              <a:rPr lang="en-US" sz="2520" b="1" dirty="0">
                <a:solidFill>
                  <a:schemeClr val="bg1"/>
                </a:solidFill>
                <a:effectLst>
                  <a:outerShdw blurRad="50800" dist="76200" dir="2700000" algn="tl" rotWithShape="0">
                    <a:prstClr val="black">
                      <a:alpha val="40000"/>
                    </a:prstClr>
                  </a:outerShdw>
                </a:effectLst>
              </a:rPr>
              <a:t>(coordinates, grouping, blocks, share and modify-’debug’)</a:t>
            </a:r>
            <a:r>
              <a:rPr lang="en-US" sz="2520" b="1" dirty="0">
                <a:solidFill>
                  <a:schemeClr val="bg2"/>
                </a:solidFill>
              </a:rPr>
              <a:t>, arrays,  and ranges with python </a:t>
            </a:r>
            <a:r>
              <a:rPr lang="en-US" sz="2520" b="1" dirty="0">
                <a:solidFill>
                  <a:srgbClr val="FFFFFF"/>
                </a:solidFill>
              </a:rPr>
              <a:t>(debug, program, share and modify-DMI)</a:t>
            </a:r>
            <a:endParaRPr lang="en-US" sz="2520" dirty="0">
              <a:solidFill>
                <a:srgbClr val="FFFFFF"/>
              </a:solidFill>
            </a:endParaRPr>
          </a:p>
        </p:txBody>
      </p:sp>
    </p:spTree>
    <p:extLst>
      <p:ext uri="{BB962C8B-B14F-4D97-AF65-F5344CB8AC3E}">
        <p14:creationId xmlns:p14="http://schemas.microsoft.com/office/powerpoint/2010/main" val="3185653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180A5C2A-D26E-E641-AB23-795AFE054E6C}"/>
              </a:ext>
            </a:extLst>
          </p:cNvPr>
          <p:cNvSpPr/>
          <p:nvPr/>
        </p:nvSpPr>
        <p:spPr>
          <a:xfrm>
            <a:off x="10685881" y="3630669"/>
            <a:ext cx="2047061" cy="544765"/>
          </a:xfrm>
          <a:prstGeom prst="rect">
            <a:avLst/>
          </a:prstGeom>
          <a:solidFill>
            <a:schemeClr val="accent1">
              <a:lumMod val="60000"/>
              <a:lumOff val="40000"/>
            </a:schemeClr>
          </a:solidFill>
          <a:ln>
            <a:solidFill>
              <a:srgbClr val="FFC000"/>
            </a:solidFill>
          </a:ln>
        </p:spPr>
        <p:txBody>
          <a:bodyPr wrap="square">
            <a:spAutoFit/>
          </a:bodyPr>
          <a:lstStyle/>
          <a:p>
            <a:pPr algn="r"/>
            <a:r>
              <a:rPr lang="en-US" sz="1470" i="1" dirty="0"/>
              <a:t>Take turns writing the codes for all these colors.</a:t>
            </a:r>
          </a:p>
        </p:txBody>
      </p:sp>
      <p:grpSp>
        <p:nvGrpSpPr>
          <p:cNvPr id="20" name="Group 19"/>
          <p:cNvGrpSpPr/>
          <p:nvPr/>
        </p:nvGrpSpPr>
        <p:grpSpPr>
          <a:xfrm>
            <a:off x="564775" y="1663583"/>
            <a:ext cx="11476257" cy="5077470"/>
            <a:chOff x="549253" y="1301464"/>
            <a:chExt cx="7943264" cy="4835686"/>
          </a:xfrm>
        </p:grpSpPr>
        <p:cxnSp>
          <p:nvCxnSpPr>
            <p:cNvPr id="8" name="Straight Connector 7"/>
            <p:cNvCxnSpPr/>
            <p:nvPr/>
          </p:nvCxnSpPr>
          <p:spPr>
            <a:xfrm>
              <a:off x="549253" y="3725625"/>
              <a:ext cx="389543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4597085" y="3725625"/>
              <a:ext cx="389543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4517717" y="3772213"/>
              <a:ext cx="0" cy="2364937"/>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4505048" y="1301464"/>
              <a:ext cx="0" cy="2364937"/>
            </a:xfrm>
            <a:prstGeom prst="line">
              <a:avLst/>
            </a:prstGeom>
            <a:ln w="28575"/>
          </p:spPr>
          <p:style>
            <a:lnRef idx="1">
              <a:schemeClr val="dk1"/>
            </a:lnRef>
            <a:fillRef idx="0">
              <a:schemeClr val="dk1"/>
            </a:fillRef>
            <a:effectRef idx="0">
              <a:schemeClr val="dk1"/>
            </a:effectRef>
            <a:fontRef idx="minor">
              <a:schemeClr val="tx1"/>
            </a:fontRef>
          </p:style>
        </p:cxnSp>
      </p:grpSp>
      <p:sp>
        <p:nvSpPr>
          <p:cNvPr id="4" name="Rectangle 3"/>
          <p:cNvSpPr/>
          <p:nvPr/>
        </p:nvSpPr>
        <p:spPr>
          <a:xfrm>
            <a:off x="210215" y="306763"/>
            <a:ext cx="12430103" cy="674031"/>
          </a:xfrm>
          <a:prstGeom prst="rect">
            <a:avLst/>
          </a:prstGeom>
        </p:spPr>
        <p:txBody>
          <a:bodyPr wrap="square">
            <a:spAutoFit/>
          </a:bodyPr>
          <a:lstStyle/>
          <a:p>
            <a:r>
              <a:rPr lang="en-US" sz="3780" b="1" dirty="0"/>
              <a:t>6.1. </a:t>
            </a:r>
            <a:r>
              <a:rPr lang="en-US" sz="3780" b="1" dirty="0">
                <a:effectLst>
                  <a:outerShdw blurRad="50800" dist="76200" dir="2700000" algn="tl" rotWithShape="0">
                    <a:prstClr val="black">
                      <a:alpha val="40000"/>
                    </a:prstClr>
                  </a:outerShdw>
                </a:effectLst>
              </a:rPr>
              <a:t>Creating Images w/ the “Image Generator” </a:t>
            </a:r>
            <a:endParaRPr lang="en-US" sz="3780" dirty="0"/>
          </a:p>
        </p:txBody>
      </p:sp>
      <p:cxnSp>
        <p:nvCxnSpPr>
          <p:cNvPr id="7" name="Straight Connector 6"/>
          <p:cNvCxnSpPr/>
          <p:nvPr/>
        </p:nvCxnSpPr>
        <p:spPr>
          <a:xfrm>
            <a:off x="2461356" y="1426704"/>
            <a:ext cx="7944863"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131530" y="1419425"/>
            <a:ext cx="6241402" cy="720454"/>
          </a:xfrm>
          <a:prstGeom prst="rect">
            <a:avLst/>
          </a:prstGeom>
          <a:noFill/>
        </p:spPr>
        <p:txBody>
          <a:bodyPr wrap="square" rtlCol="0">
            <a:spAutoFit/>
          </a:bodyPr>
          <a:lstStyle/>
          <a:p>
            <a:pPr marL="293370" indent="-275035"/>
            <a:r>
              <a:rPr lang="en-US" sz="2041" dirty="0"/>
              <a:t>1. On your computer desktop, go to the WebApp folder open it, set grid size, and set it to: Grayscale.</a:t>
            </a:r>
          </a:p>
        </p:txBody>
      </p:sp>
      <p:sp>
        <p:nvSpPr>
          <p:cNvPr id="30" name="TextBox 29"/>
          <p:cNvSpPr txBox="1"/>
          <p:nvPr/>
        </p:nvSpPr>
        <p:spPr>
          <a:xfrm>
            <a:off x="21266" y="4176137"/>
            <a:ext cx="6169512" cy="1348574"/>
          </a:xfrm>
          <a:prstGeom prst="rect">
            <a:avLst/>
          </a:prstGeom>
          <a:noFill/>
        </p:spPr>
        <p:txBody>
          <a:bodyPr wrap="square" rtlCol="0">
            <a:spAutoFit/>
          </a:bodyPr>
          <a:lstStyle/>
          <a:p>
            <a:pPr marL="293370" indent="-293370"/>
            <a:r>
              <a:rPr lang="en-US" sz="2000" dirty="0"/>
              <a:t>3.  Create a gray and a color image.  After developing each image, scroll down to the Python code and find out how the </a:t>
            </a:r>
            <a:r>
              <a:rPr lang="en-US" sz="2000" b="1" dirty="0"/>
              <a:t>images</a:t>
            </a:r>
            <a:r>
              <a:rPr lang="en-US" sz="2000" dirty="0"/>
              <a:t> and </a:t>
            </a:r>
            <a:r>
              <a:rPr lang="en-US" sz="2000" b="1" dirty="0"/>
              <a:t>code</a:t>
            </a:r>
            <a:r>
              <a:rPr lang="en-US" sz="2000" dirty="0"/>
              <a:t> (RGB-hex values) are related. </a:t>
            </a:r>
          </a:p>
        </p:txBody>
      </p:sp>
      <p:sp>
        <p:nvSpPr>
          <p:cNvPr id="33" name="TextBox 32"/>
          <p:cNvSpPr txBox="1"/>
          <p:nvPr/>
        </p:nvSpPr>
        <p:spPr>
          <a:xfrm>
            <a:off x="7825562" y="4227932"/>
            <a:ext cx="4933507" cy="2185214"/>
          </a:xfrm>
          <a:prstGeom prst="rect">
            <a:avLst/>
          </a:prstGeom>
          <a:noFill/>
        </p:spPr>
        <p:txBody>
          <a:bodyPr wrap="square" rtlCol="0">
            <a:spAutoFit/>
          </a:bodyPr>
          <a:lstStyle/>
          <a:p>
            <a:pPr marL="185024" indent="-185024"/>
            <a:r>
              <a:rPr lang="en-US" sz="2000" dirty="0"/>
              <a:t>4. </a:t>
            </a:r>
            <a:r>
              <a:rPr lang="en-US" sz="2000" b="1" dirty="0"/>
              <a:t>Discuss &amp; Write: </a:t>
            </a:r>
            <a:r>
              <a:rPr lang="en-US" sz="2000" dirty="0"/>
              <a:t>How do you make and represent a color? How are gray tones and colors different? How are the color codes of the images related to the columns and rows in the coordinate plane?</a:t>
            </a:r>
          </a:p>
          <a:p>
            <a:pPr marL="185024" indent="-185024"/>
            <a:r>
              <a:rPr lang="en-US" sz="2000" dirty="0"/>
              <a:t>Visit HTML color picker for more color code:</a:t>
            </a:r>
          </a:p>
          <a:p>
            <a:pPr marL="185024" indent="-185024"/>
            <a:r>
              <a:rPr lang="en-US" sz="1600" dirty="0">
                <a:hlinkClick r:id="rId3"/>
              </a:rPr>
              <a:t>www.w3schools.com/colors/colors_picker.asp</a:t>
            </a:r>
            <a:r>
              <a:rPr lang="en-US" sz="1600" dirty="0"/>
              <a:t> </a:t>
            </a:r>
          </a:p>
        </p:txBody>
      </p:sp>
      <p:sp>
        <p:nvSpPr>
          <p:cNvPr id="56" name="TextBox 55"/>
          <p:cNvSpPr txBox="1"/>
          <p:nvPr/>
        </p:nvSpPr>
        <p:spPr>
          <a:xfrm>
            <a:off x="6294035" y="1422129"/>
            <a:ext cx="6483233" cy="1323439"/>
          </a:xfrm>
          <a:prstGeom prst="rect">
            <a:avLst/>
          </a:prstGeom>
          <a:noFill/>
        </p:spPr>
        <p:txBody>
          <a:bodyPr wrap="square" rtlCol="0">
            <a:spAutoFit/>
          </a:bodyPr>
          <a:lstStyle/>
          <a:p>
            <a:pPr marL="360045" indent="-360045">
              <a:buAutoNum type="arabicPeriod" startAt="2"/>
            </a:pPr>
            <a:r>
              <a:rPr lang="en-US" sz="2000" dirty="0"/>
              <a:t>Colors are developed through the combination of three color components: </a:t>
            </a:r>
            <a:r>
              <a:rPr lang="en-US" sz="2000" dirty="0">
                <a:solidFill>
                  <a:srgbClr val="FF0000"/>
                </a:solidFill>
              </a:rPr>
              <a:t>R</a:t>
            </a:r>
            <a:r>
              <a:rPr lang="en-US" sz="2000" dirty="0"/>
              <a:t>ed, </a:t>
            </a:r>
            <a:r>
              <a:rPr lang="en-US" sz="2000" dirty="0">
                <a:solidFill>
                  <a:srgbClr val="00B050"/>
                </a:solidFill>
              </a:rPr>
              <a:t>G</a:t>
            </a:r>
            <a:r>
              <a:rPr lang="en-US" sz="2000" dirty="0"/>
              <a:t>reen, and </a:t>
            </a:r>
            <a:r>
              <a:rPr lang="en-US" sz="2000" dirty="0">
                <a:solidFill>
                  <a:srgbClr val="0070C0"/>
                </a:solidFill>
              </a:rPr>
              <a:t>B</a:t>
            </a:r>
            <a:r>
              <a:rPr lang="en-US" sz="2000" dirty="0"/>
              <a:t>lue. The value (hex) given to each component determines the </a:t>
            </a:r>
            <a:r>
              <a:rPr lang="en-US" sz="2000" dirty="0">
                <a:solidFill>
                  <a:srgbClr val="FF0000"/>
                </a:solidFill>
              </a:rPr>
              <a:t>R</a:t>
            </a:r>
            <a:r>
              <a:rPr lang="en-US" sz="2000" dirty="0">
                <a:solidFill>
                  <a:srgbClr val="00B050"/>
                </a:solidFill>
              </a:rPr>
              <a:t>G</a:t>
            </a:r>
            <a:r>
              <a:rPr lang="en-US" sz="2000" dirty="0">
                <a:solidFill>
                  <a:srgbClr val="0070C0"/>
                </a:solidFill>
              </a:rPr>
              <a:t>B</a:t>
            </a:r>
            <a:r>
              <a:rPr lang="en-US" sz="2000" dirty="0"/>
              <a:t> combination and the final color. </a:t>
            </a:r>
          </a:p>
        </p:txBody>
      </p:sp>
      <p:pic>
        <p:nvPicPr>
          <p:cNvPr id="63" name="Picture 62" descr="Resultado de imagen para python programming icon"/>
          <p:cNvPicPr/>
          <p:nvPr/>
        </p:nvPicPr>
        <p:blipFill rotWithShape="1">
          <a:blip r:embed="rId4" cstate="hqprint">
            <a:extLst>
              <a:ext uri="{28A0092B-C50C-407E-A947-70E740481C1C}">
                <a14:useLocalDpi xmlns:a14="http://schemas.microsoft.com/office/drawing/2010/main"/>
              </a:ext>
            </a:extLst>
          </a:blip>
          <a:srcRect/>
          <a:stretch/>
        </p:blipFill>
        <p:spPr bwMode="auto">
          <a:xfrm>
            <a:off x="90477" y="6143422"/>
            <a:ext cx="742366" cy="654548"/>
          </a:xfrm>
          <a:prstGeom prst="rect">
            <a:avLst/>
          </a:prstGeom>
          <a:noFill/>
          <a:ln>
            <a:noFill/>
          </a:ln>
          <a:extLst>
            <a:ext uri="{53640926-AAD7-44D8-BBD7-CCE9431645EC}">
              <a14:shadowObscured xmlns:a14="http://schemas.microsoft.com/office/drawing/2010/main"/>
            </a:ext>
          </a:extLst>
        </p:spPr>
      </p:pic>
      <p:sp>
        <p:nvSpPr>
          <p:cNvPr id="19" name="Rectangle 18"/>
          <p:cNvSpPr/>
          <p:nvPr/>
        </p:nvSpPr>
        <p:spPr>
          <a:xfrm>
            <a:off x="169018" y="7026890"/>
            <a:ext cx="4937057" cy="406393"/>
          </a:xfrm>
          <a:prstGeom prst="rect">
            <a:avLst/>
          </a:prstGeom>
        </p:spPr>
        <p:txBody>
          <a:bodyPr wrap="none">
            <a:spAutoFit/>
          </a:bodyPr>
          <a:lstStyle/>
          <a:p>
            <a:r>
              <a:rPr lang="en-US" sz="2041" dirty="0">
                <a:latin typeface="Calibri" charset="0"/>
                <a:ea typeface="Times New Roman" charset="0"/>
                <a:cs typeface="Times New Roman" charset="0"/>
              </a:rPr>
              <a:t>AOLME PROJECT - LEVEL 1- SESSION 6- 2019</a:t>
            </a:r>
            <a:r>
              <a:rPr lang="en-US" sz="2041" dirty="0"/>
              <a:t> </a:t>
            </a:r>
          </a:p>
        </p:txBody>
      </p:sp>
      <p:pic>
        <p:nvPicPr>
          <p:cNvPr id="3" name="Picture 2"/>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4047868" y="2118986"/>
            <a:ext cx="1073186" cy="1475382"/>
          </a:xfrm>
          <a:prstGeom prst="rect">
            <a:avLst/>
          </a:prstGeom>
        </p:spPr>
      </p:pic>
      <p:pic>
        <p:nvPicPr>
          <p:cNvPr id="5" name="Picture 4"/>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103337" y="2105352"/>
            <a:ext cx="1114476" cy="1489017"/>
          </a:xfrm>
          <a:prstGeom prst="rect">
            <a:avLst/>
          </a:prstGeom>
        </p:spPr>
      </p:pic>
      <p:pic>
        <p:nvPicPr>
          <p:cNvPr id="6" name="Picture 5"/>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075172" y="3656949"/>
            <a:ext cx="2243278" cy="522628"/>
          </a:xfrm>
          <a:prstGeom prst="rect">
            <a:avLst/>
          </a:prstGeom>
        </p:spPr>
      </p:pic>
      <p:sp>
        <p:nvSpPr>
          <p:cNvPr id="9" name="Rectangle 8"/>
          <p:cNvSpPr/>
          <p:nvPr/>
        </p:nvSpPr>
        <p:spPr>
          <a:xfrm>
            <a:off x="6647127" y="2982100"/>
            <a:ext cx="3730508" cy="406393"/>
          </a:xfrm>
          <a:prstGeom prst="rect">
            <a:avLst/>
          </a:prstGeom>
        </p:spPr>
        <p:txBody>
          <a:bodyPr wrap="none">
            <a:spAutoFit/>
          </a:bodyPr>
          <a:lstStyle/>
          <a:p>
            <a:r>
              <a:rPr lang="mr-IN" sz="2041" dirty="0">
                <a:latin typeface="Helvetica" charset="0"/>
              </a:rPr>
              <a:t>“</a:t>
            </a:r>
            <a:r>
              <a:rPr lang="mr-IN" sz="2041" dirty="0">
                <a:solidFill>
                  <a:srgbClr val="FF2600"/>
                </a:solidFill>
                <a:latin typeface="Helvetica" charset="0"/>
              </a:rPr>
              <a:t>FF</a:t>
            </a:r>
            <a:r>
              <a:rPr lang="mr-IN" sz="2041" dirty="0">
                <a:solidFill>
                  <a:srgbClr val="00BB63"/>
                </a:solidFill>
                <a:latin typeface="Helvetica" charset="0"/>
              </a:rPr>
              <a:t>00</a:t>
            </a:r>
            <a:r>
              <a:rPr lang="mr-IN" sz="2041" dirty="0">
                <a:solidFill>
                  <a:srgbClr val="3989C3"/>
                </a:solidFill>
                <a:latin typeface="Helvetica" charset="0"/>
              </a:rPr>
              <a:t>00</a:t>
            </a:r>
            <a:r>
              <a:rPr lang="mr-IN" sz="2041" dirty="0">
                <a:latin typeface="Helvetica" charset="0"/>
              </a:rPr>
              <a:t>” = (255, 0, 0)</a:t>
            </a:r>
            <a:r>
              <a:rPr lang="en-US" sz="2041" dirty="0">
                <a:latin typeface="Helvetica" charset="0"/>
              </a:rPr>
              <a:t> = red</a:t>
            </a:r>
            <a:endParaRPr lang="mr-IN" sz="2041" dirty="0">
              <a:latin typeface="Helvetica" charset="0"/>
            </a:endParaRPr>
          </a:p>
        </p:txBody>
      </p:sp>
      <p:sp>
        <p:nvSpPr>
          <p:cNvPr id="12" name="TextBox 11"/>
          <p:cNvSpPr txBox="1"/>
          <p:nvPr/>
        </p:nvSpPr>
        <p:spPr>
          <a:xfrm>
            <a:off x="6261824" y="2616821"/>
            <a:ext cx="4986622" cy="406393"/>
          </a:xfrm>
          <a:prstGeom prst="rect">
            <a:avLst/>
          </a:prstGeom>
          <a:noFill/>
        </p:spPr>
        <p:txBody>
          <a:bodyPr wrap="none" rtlCol="0">
            <a:spAutoFit/>
          </a:bodyPr>
          <a:lstStyle/>
          <a:p>
            <a:r>
              <a:rPr lang="en-US" sz="2000" b="1" dirty="0"/>
              <a:t>Why does this </a:t>
            </a:r>
            <a:r>
              <a:rPr lang="en-US" sz="2000" b="1" dirty="0">
                <a:solidFill>
                  <a:srgbClr val="FF0000"/>
                </a:solidFill>
              </a:rPr>
              <a:t>R</a:t>
            </a:r>
            <a:r>
              <a:rPr lang="en-US" sz="2000" b="1" dirty="0">
                <a:solidFill>
                  <a:srgbClr val="00B050"/>
                </a:solidFill>
              </a:rPr>
              <a:t>G</a:t>
            </a:r>
            <a:r>
              <a:rPr lang="en-US" sz="2000" b="1" dirty="0">
                <a:solidFill>
                  <a:srgbClr val="0070C0"/>
                </a:solidFill>
              </a:rPr>
              <a:t>B </a:t>
            </a:r>
            <a:r>
              <a:rPr lang="en-US" sz="2000" b="1" dirty="0"/>
              <a:t>value give you red? </a:t>
            </a:r>
          </a:p>
        </p:txBody>
      </p:sp>
      <p:sp>
        <p:nvSpPr>
          <p:cNvPr id="14" name="TextBox 13"/>
          <p:cNvSpPr txBox="1"/>
          <p:nvPr/>
        </p:nvSpPr>
        <p:spPr>
          <a:xfrm>
            <a:off x="6338648" y="3353724"/>
            <a:ext cx="3154211" cy="830997"/>
          </a:xfrm>
          <a:prstGeom prst="rect">
            <a:avLst/>
          </a:prstGeom>
          <a:solidFill>
            <a:schemeClr val="accent6">
              <a:lumMod val="40000"/>
              <a:lumOff val="60000"/>
            </a:schemeClr>
          </a:solidFill>
          <a:ln>
            <a:solidFill>
              <a:schemeClr val="accent2"/>
            </a:solidFill>
          </a:ln>
        </p:spPr>
        <p:txBody>
          <a:bodyPr wrap="square" rtlCol="0" anchor="ctr">
            <a:spAutoFit/>
          </a:bodyPr>
          <a:lstStyle/>
          <a:p>
            <a:pPr algn="ctr"/>
            <a:r>
              <a:rPr lang="en-US" sz="1600" dirty="0"/>
              <a:t>Set image generator in color, create 4-5 colors and talk about how each color is formed. </a:t>
            </a:r>
          </a:p>
        </p:txBody>
      </p:sp>
      <p:sp>
        <p:nvSpPr>
          <p:cNvPr id="31" name="TextBox 30"/>
          <p:cNvSpPr txBox="1"/>
          <p:nvPr/>
        </p:nvSpPr>
        <p:spPr>
          <a:xfrm>
            <a:off x="253258" y="3647665"/>
            <a:ext cx="3802064" cy="584775"/>
          </a:xfrm>
          <a:prstGeom prst="rect">
            <a:avLst/>
          </a:prstGeom>
          <a:solidFill>
            <a:schemeClr val="accent6">
              <a:lumMod val="40000"/>
              <a:lumOff val="60000"/>
            </a:schemeClr>
          </a:solidFill>
          <a:ln>
            <a:solidFill>
              <a:schemeClr val="accent2"/>
            </a:solidFill>
          </a:ln>
        </p:spPr>
        <p:txBody>
          <a:bodyPr wrap="square" rtlCol="0" anchor="ctr">
            <a:spAutoFit/>
          </a:bodyPr>
          <a:lstStyle/>
          <a:p>
            <a:pPr algn="ctr"/>
            <a:r>
              <a:rPr lang="en-US" sz="1600" dirty="0"/>
              <a:t>In the columns ‘j’ enter 4-5 gray tones and talk about how each is formed. </a:t>
            </a:r>
          </a:p>
        </p:txBody>
      </p:sp>
      <p:sp>
        <p:nvSpPr>
          <p:cNvPr id="15" name="TextBox 14"/>
          <p:cNvSpPr txBox="1"/>
          <p:nvPr/>
        </p:nvSpPr>
        <p:spPr>
          <a:xfrm>
            <a:off x="157963" y="2038144"/>
            <a:ext cx="3966287" cy="1631216"/>
          </a:xfrm>
          <a:prstGeom prst="rect">
            <a:avLst/>
          </a:prstGeom>
          <a:noFill/>
        </p:spPr>
        <p:txBody>
          <a:bodyPr wrap="square" rtlCol="0">
            <a:spAutoFit/>
          </a:bodyPr>
          <a:lstStyle/>
          <a:p>
            <a:r>
              <a:rPr lang="en-US" sz="2000"/>
              <a:t>Grayscale images </a:t>
            </a:r>
            <a:r>
              <a:rPr lang="en-US" sz="2000" dirty="0"/>
              <a:t>have gray tones that go from white to black in values of 00-FF (hex numbers) or 0-255.  </a:t>
            </a:r>
            <a:r>
              <a:rPr lang="en-US" sz="2000" b="1" i="1" dirty="0"/>
              <a:t>Which value is the darkest? </a:t>
            </a:r>
          </a:p>
          <a:p>
            <a:r>
              <a:rPr lang="en-US" sz="2000" b="1" i="1" dirty="0"/>
              <a:t>What’s your favorite gray tone? </a:t>
            </a:r>
          </a:p>
        </p:txBody>
      </p:sp>
      <p:sp>
        <p:nvSpPr>
          <p:cNvPr id="18" name="Rectangle 17"/>
          <p:cNvSpPr/>
          <p:nvPr/>
        </p:nvSpPr>
        <p:spPr>
          <a:xfrm>
            <a:off x="11275286" y="740195"/>
            <a:ext cx="1165328" cy="770980"/>
          </a:xfrm>
          <a:prstGeom prst="rect">
            <a:avLst/>
          </a:prstGeom>
          <a:solidFill>
            <a:schemeClr val="accent1">
              <a:lumMod val="20000"/>
              <a:lumOff val="80000"/>
            </a:schemeClr>
          </a:solidFill>
          <a:ln>
            <a:solidFill>
              <a:srgbClr val="FFC000"/>
            </a:solidFill>
          </a:ln>
        </p:spPr>
        <p:txBody>
          <a:bodyPr wrap="square">
            <a:spAutoFit/>
          </a:bodyPr>
          <a:lstStyle/>
          <a:p>
            <a:r>
              <a:rPr lang="en-US" sz="1470" i="1" dirty="0"/>
              <a:t>What’s the value for your favorite color? </a:t>
            </a:r>
          </a:p>
        </p:txBody>
      </p:sp>
      <p:grpSp>
        <p:nvGrpSpPr>
          <p:cNvPr id="27" name="Group 26"/>
          <p:cNvGrpSpPr/>
          <p:nvPr/>
        </p:nvGrpSpPr>
        <p:grpSpPr>
          <a:xfrm>
            <a:off x="831475" y="6075274"/>
            <a:ext cx="5375453" cy="1002377"/>
            <a:chOff x="537880" y="4497832"/>
            <a:chExt cx="5119479" cy="954645"/>
          </a:xfrm>
        </p:grpSpPr>
        <p:pic>
          <p:nvPicPr>
            <p:cNvPr id="24" name="Picture 23"/>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37880" y="4497832"/>
              <a:ext cx="954645" cy="954645"/>
            </a:xfrm>
            <a:prstGeom prst="rect">
              <a:avLst/>
            </a:prstGeom>
          </p:spPr>
        </p:pic>
        <p:pic>
          <p:nvPicPr>
            <p:cNvPr id="25" name="Picture 24"/>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542611" y="4503195"/>
              <a:ext cx="4114748" cy="930805"/>
            </a:xfrm>
            <a:prstGeom prst="rect">
              <a:avLst/>
            </a:prstGeom>
          </p:spPr>
        </p:pic>
      </p:grpSp>
      <p:sp>
        <p:nvSpPr>
          <p:cNvPr id="39" name="Rectangle 38"/>
          <p:cNvSpPr/>
          <p:nvPr/>
        </p:nvSpPr>
        <p:spPr>
          <a:xfrm>
            <a:off x="7198869" y="958661"/>
            <a:ext cx="4076417" cy="544765"/>
          </a:xfrm>
          <a:prstGeom prst="rect">
            <a:avLst/>
          </a:prstGeom>
          <a:solidFill>
            <a:schemeClr val="accent1">
              <a:lumMod val="40000"/>
              <a:lumOff val="60000"/>
            </a:schemeClr>
          </a:solidFill>
          <a:ln>
            <a:solidFill>
              <a:srgbClr val="FFC000"/>
            </a:solidFill>
          </a:ln>
        </p:spPr>
        <p:txBody>
          <a:bodyPr wrap="square">
            <a:spAutoFit/>
          </a:bodyPr>
          <a:lstStyle/>
          <a:p>
            <a:r>
              <a:rPr lang="en-US" sz="1470" i="1" dirty="0"/>
              <a:t>Have you ever mixed colors?</a:t>
            </a:r>
          </a:p>
          <a:p>
            <a:r>
              <a:rPr lang="en-US" sz="1470" i="1" dirty="0"/>
              <a:t>How is this process different from what you did before?</a:t>
            </a:r>
          </a:p>
        </p:txBody>
      </p:sp>
      <p:pic>
        <p:nvPicPr>
          <p:cNvPr id="28" name="Picture 27"/>
          <p:cNvPicPr>
            <a:picLocks noChangeAspect="1"/>
          </p:cNvPicPr>
          <p:nvPr/>
        </p:nvPicPr>
        <p:blipFill>
          <a:blip r:embed="rId10"/>
          <a:stretch>
            <a:fillRect/>
          </a:stretch>
        </p:blipFill>
        <p:spPr>
          <a:xfrm flipH="1">
            <a:off x="6368408" y="4338019"/>
            <a:ext cx="1671413" cy="1625886"/>
          </a:xfrm>
          <a:prstGeom prst="rect">
            <a:avLst/>
          </a:prstGeom>
        </p:spPr>
      </p:pic>
      <p:sp>
        <p:nvSpPr>
          <p:cNvPr id="41" name="Rectangle 115"/>
          <p:cNvSpPr>
            <a:spLocks noChangeArrowheads="1"/>
          </p:cNvSpPr>
          <p:nvPr/>
        </p:nvSpPr>
        <p:spPr bwMode="auto">
          <a:xfrm>
            <a:off x="5178765" y="7090714"/>
            <a:ext cx="7598504" cy="368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6012" tIns="48006" rIns="96012" bIns="48006" numCol="1" anchor="ctr" anchorCtr="0" compatLnSpc="1">
            <a:prstTxWarp prst="textNoShape">
              <a:avLst/>
            </a:prstTxWarp>
            <a:spAutoFit/>
          </a:bodyPr>
          <a:lstStyle/>
          <a:p>
            <a:pPr algn="ctr" defTabSz="960120" eaLnBrk="0" fontAlgn="base" hangingPunct="0">
              <a:spcBef>
                <a:spcPct val="0"/>
              </a:spcBef>
              <a:spcAft>
                <a:spcPct val="0"/>
              </a:spcAft>
            </a:pPr>
            <a:r>
              <a:rPr lang="en-US" altLang="en-US" sz="840" dirty="0">
                <a:solidFill>
                  <a:schemeClr val="bg1">
                    <a:lumMod val="75000"/>
                  </a:schemeClr>
                </a:solidFill>
                <a:latin typeface="Arial Unicode MS" charset="0"/>
                <a:ea typeface="Times New Roman" charset="0"/>
                <a:cs typeface="Courier New" charset="0"/>
              </a:rPr>
              <a:t>MATERIALS DEVELOPED BY THE AOLME PROJECT AT THE UNIVERSITY OF NEW MEXICO, PLEASE DO NOT COPY OR DISTRIBUTE ANY OF THESE COPYRIGHTED TASKS WITHOUT PROPER AUTHORIZATION</a:t>
            </a:r>
            <a:endParaRPr lang="en-US" altLang="en-US" sz="840" dirty="0">
              <a:solidFill>
                <a:schemeClr val="bg1">
                  <a:lumMod val="75000"/>
                </a:schemeClr>
              </a:solidFill>
              <a:latin typeface="Arial" charset="0"/>
            </a:endParaRPr>
          </a:p>
        </p:txBody>
      </p:sp>
      <p:sp>
        <p:nvSpPr>
          <p:cNvPr id="29" name="Rectangle 28"/>
          <p:cNvSpPr/>
          <p:nvPr/>
        </p:nvSpPr>
        <p:spPr>
          <a:xfrm>
            <a:off x="6316209" y="6403634"/>
            <a:ext cx="3311118" cy="584775"/>
          </a:xfrm>
          <a:prstGeom prst="rect">
            <a:avLst/>
          </a:prstGeom>
          <a:solidFill>
            <a:schemeClr val="accent2"/>
          </a:solidFill>
          <a:ln>
            <a:solidFill>
              <a:schemeClr val="bg1">
                <a:lumMod val="50000"/>
              </a:schemeClr>
            </a:solidFill>
          </a:ln>
        </p:spPr>
        <p:txBody>
          <a:bodyPr wrap="square" anchor="ctr">
            <a:spAutoFit/>
          </a:bodyPr>
          <a:lstStyle/>
          <a:p>
            <a:pPr algn="ctr"/>
            <a:r>
              <a:rPr lang="en-US" sz="1600" dirty="0"/>
              <a:t>You can change the matrix sizes (e.g., 8x8, 10x10) in the image generator!</a:t>
            </a:r>
          </a:p>
        </p:txBody>
      </p:sp>
      <p:sp>
        <p:nvSpPr>
          <p:cNvPr id="35" name="Rectangle 34">
            <a:extLst>
              <a:ext uri="{FF2B5EF4-FFF2-40B4-BE49-F238E27FC236}">
                <a16:creationId xmlns:a16="http://schemas.microsoft.com/office/drawing/2014/main" id="{A1AF024B-4806-8E48-9DE4-A69F257E496E}"/>
              </a:ext>
            </a:extLst>
          </p:cNvPr>
          <p:cNvSpPr/>
          <p:nvPr/>
        </p:nvSpPr>
        <p:spPr>
          <a:xfrm>
            <a:off x="9440606" y="3401117"/>
            <a:ext cx="1401565" cy="770980"/>
          </a:xfrm>
          <a:prstGeom prst="rect">
            <a:avLst/>
          </a:prstGeom>
          <a:solidFill>
            <a:schemeClr val="accent1">
              <a:lumMod val="20000"/>
              <a:lumOff val="80000"/>
            </a:schemeClr>
          </a:solidFill>
          <a:ln>
            <a:solidFill>
              <a:srgbClr val="FFC000"/>
            </a:solidFill>
          </a:ln>
        </p:spPr>
        <p:txBody>
          <a:bodyPr wrap="square">
            <a:spAutoFit/>
          </a:bodyPr>
          <a:lstStyle/>
          <a:p>
            <a:r>
              <a:rPr lang="en-US" sz="1470" i="1" dirty="0"/>
              <a:t>See how colors combine to create new ones.</a:t>
            </a:r>
          </a:p>
        </p:txBody>
      </p:sp>
      <p:pic>
        <p:nvPicPr>
          <p:cNvPr id="2" name="Picture 1"/>
          <p:cNvPicPr>
            <a:picLocks noChangeAspect="1"/>
          </p:cNvPicPr>
          <p:nvPr/>
        </p:nvPicPr>
        <p:blipFill>
          <a:blip r:embed="rId11"/>
          <a:stretch>
            <a:fillRect/>
          </a:stretch>
        </p:blipFill>
        <p:spPr>
          <a:xfrm flipH="1">
            <a:off x="10730207" y="2199342"/>
            <a:ext cx="2107240" cy="1512039"/>
          </a:xfrm>
          <a:prstGeom prst="rect">
            <a:avLst/>
          </a:prstGeom>
        </p:spPr>
      </p:pic>
      <p:sp>
        <p:nvSpPr>
          <p:cNvPr id="37" name="Rectangle 36">
            <a:extLst>
              <a:ext uri="{FF2B5EF4-FFF2-40B4-BE49-F238E27FC236}">
                <a16:creationId xmlns:a16="http://schemas.microsoft.com/office/drawing/2014/main" id="{7DE67A3C-66FD-5A48-8D80-6812B3549FBA}"/>
              </a:ext>
            </a:extLst>
          </p:cNvPr>
          <p:cNvSpPr/>
          <p:nvPr/>
        </p:nvSpPr>
        <p:spPr>
          <a:xfrm>
            <a:off x="9643683" y="6428672"/>
            <a:ext cx="3022761" cy="544765"/>
          </a:xfrm>
          <a:prstGeom prst="rect">
            <a:avLst/>
          </a:prstGeom>
          <a:solidFill>
            <a:schemeClr val="accent1">
              <a:lumMod val="60000"/>
              <a:lumOff val="40000"/>
            </a:schemeClr>
          </a:solidFill>
          <a:ln>
            <a:solidFill>
              <a:srgbClr val="FFC000"/>
            </a:solidFill>
          </a:ln>
        </p:spPr>
        <p:txBody>
          <a:bodyPr wrap="square">
            <a:spAutoFit/>
          </a:bodyPr>
          <a:lstStyle/>
          <a:p>
            <a:r>
              <a:rPr lang="en-US" sz="1470" i="1" dirty="0"/>
              <a:t>Experiment, create and write color names and codes to use in your video!!</a:t>
            </a:r>
          </a:p>
        </p:txBody>
      </p:sp>
      <p:sp>
        <p:nvSpPr>
          <p:cNvPr id="38" name="Rectangle 37">
            <a:extLst>
              <a:ext uri="{FF2B5EF4-FFF2-40B4-BE49-F238E27FC236}">
                <a16:creationId xmlns:a16="http://schemas.microsoft.com/office/drawing/2014/main" id="{3A356DD6-6179-964C-9071-A8F0D15DE755}"/>
              </a:ext>
            </a:extLst>
          </p:cNvPr>
          <p:cNvSpPr/>
          <p:nvPr/>
        </p:nvSpPr>
        <p:spPr>
          <a:xfrm>
            <a:off x="168091" y="5470422"/>
            <a:ext cx="1597488" cy="544765"/>
          </a:xfrm>
          <a:prstGeom prst="rect">
            <a:avLst/>
          </a:prstGeom>
          <a:solidFill>
            <a:schemeClr val="accent1">
              <a:lumMod val="20000"/>
              <a:lumOff val="80000"/>
            </a:schemeClr>
          </a:solidFill>
          <a:ln>
            <a:solidFill>
              <a:srgbClr val="FFC000"/>
            </a:solidFill>
          </a:ln>
        </p:spPr>
        <p:txBody>
          <a:bodyPr wrap="square">
            <a:spAutoFit/>
          </a:bodyPr>
          <a:lstStyle/>
          <a:p>
            <a:r>
              <a:rPr lang="en-US" sz="1470" i="1" dirty="0"/>
              <a:t>What hex codes make white? Why?</a:t>
            </a:r>
          </a:p>
        </p:txBody>
      </p:sp>
      <p:grpSp>
        <p:nvGrpSpPr>
          <p:cNvPr id="32" name="Group 31">
            <a:extLst>
              <a:ext uri="{FF2B5EF4-FFF2-40B4-BE49-F238E27FC236}">
                <a16:creationId xmlns:a16="http://schemas.microsoft.com/office/drawing/2014/main" id="{63BCCB50-F010-3B46-8F22-65EDD12C62BD}"/>
              </a:ext>
            </a:extLst>
          </p:cNvPr>
          <p:cNvGrpSpPr/>
          <p:nvPr/>
        </p:nvGrpSpPr>
        <p:grpSpPr>
          <a:xfrm>
            <a:off x="1792874" y="5106954"/>
            <a:ext cx="4779644" cy="1176280"/>
            <a:chOff x="1792874" y="5106954"/>
            <a:chExt cx="4779644" cy="1176280"/>
          </a:xfrm>
        </p:grpSpPr>
        <p:grpSp>
          <p:nvGrpSpPr>
            <p:cNvPr id="26" name="Group 25"/>
            <p:cNvGrpSpPr/>
            <p:nvPr/>
          </p:nvGrpSpPr>
          <p:grpSpPr>
            <a:xfrm>
              <a:off x="1792874" y="5106954"/>
              <a:ext cx="4081461" cy="1010042"/>
              <a:chOff x="1447800" y="5531422"/>
              <a:chExt cx="3887106" cy="961945"/>
            </a:xfrm>
          </p:grpSpPr>
          <p:pic>
            <p:nvPicPr>
              <p:cNvPr id="22" name="Picture 21"/>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2514599" y="5531422"/>
                <a:ext cx="2820307" cy="935423"/>
              </a:xfrm>
              <a:prstGeom prst="rect">
                <a:avLst/>
              </a:prstGeom>
            </p:spPr>
          </p:pic>
          <p:pic>
            <p:nvPicPr>
              <p:cNvPr id="23" name="Picture 22"/>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1447800" y="5556517"/>
                <a:ext cx="946378" cy="936850"/>
              </a:xfrm>
              <a:prstGeom prst="rect">
                <a:avLst/>
              </a:prstGeom>
            </p:spPr>
          </p:pic>
        </p:grpSp>
        <p:sp>
          <p:nvSpPr>
            <p:cNvPr id="16" name="Oval 15">
              <a:extLst>
                <a:ext uri="{FF2B5EF4-FFF2-40B4-BE49-F238E27FC236}">
                  <a16:creationId xmlns:a16="http://schemas.microsoft.com/office/drawing/2014/main" id="{BF3625B5-A4B2-4343-8459-7180AC4A562A}"/>
                </a:ext>
              </a:extLst>
            </p:cNvPr>
            <p:cNvSpPr/>
            <p:nvPr/>
          </p:nvSpPr>
          <p:spPr>
            <a:xfrm>
              <a:off x="3696789" y="6089147"/>
              <a:ext cx="311890" cy="19408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ine Callout 2 (Border and Accent Bar) 16">
              <a:extLst>
                <a:ext uri="{FF2B5EF4-FFF2-40B4-BE49-F238E27FC236}">
                  <a16:creationId xmlns:a16="http://schemas.microsoft.com/office/drawing/2014/main" id="{F9AA18AC-9C6B-B14F-B79F-8CAA413017AC}"/>
                </a:ext>
              </a:extLst>
            </p:cNvPr>
            <p:cNvSpPr/>
            <p:nvPr/>
          </p:nvSpPr>
          <p:spPr>
            <a:xfrm>
              <a:off x="5691381" y="5707042"/>
              <a:ext cx="881137" cy="509697"/>
            </a:xfrm>
            <a:prstGeom prst="accentBorderCallout2">
              <a:avLst>
                <a:gd name="adj1" fmla="val 18750"/>
                <a:gd name="adj2" fmla="val -8333"/>
                <a:gd name="adj3" fmla="val 18750"/>
                <a:gd name="adj4" fmla="val -16667"/>
                <a:gd name="adj5" fmla="val 89434"/>
                <a:gd name="adj6" fmla="val -2154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What’s an array?</a:t>
              </a:r>
            </a:p>
          </p:txBody>
        </p:sp>
      </p:grpSp>
    </p:spTree>
    <p:extLst>
      <p:ext uri="{BB962C8B-B14F-4D97-AF65-F5344CB8AC3E}">
        <p14:creationId xmlns:p14="http://schemas.microsoft.com/office/powerpoint/2010/main" val="2018218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a:cxnSpLocks/>
          </p:cNvCxnSpPr>
          <p:nvPr/>
        </p:nvCxnSpPr>
        <p:spPr>
          <a:xfrm flipV="1">
            <a:off x="6280022" y="1663586"/>
            <a:ext cx="0" cy="4304993"/>
          </a:xfrm>
          <a:prstGeom prst="line">
            <a:avLst/>
          </a:prstGeom>
          <a:ln w="28575"/>
        </p:spPr>
        <p:style>
          <a:lnRef idx="1">
            <a:schemeClr val="dk1"/>
          </a:lnRef>
          <a:fillRef idx="0">
            <a:schemeClr val="dk1"/>
          </a:fillRef>
          <a:effectRef idx="0">
            <a:schemeClr val="dk1"/>
          </a:effectRef>
          <a:fontRef idx="minor">
            <a:schemeClr val="tx1"/>
          </a:fontRef>
        </p:style>
      </p:cxnSp>
      <p:sp>
        <p:nvSpPr>
          <p:cNvPr id="4" name="Rectangle 3"/>
          <p:cNvSpPr/>
          <p:nvPr/>
        </p:nvSpPr>
        <p:spPr>
          <a:xfrm>
            <a:off x="231480" y="476883"/>
            <a:ext cx="12430103" cy="674031"/>
          </a:xfrm>
          <a:prstGeom prst="rect">
            <a:avLst/>
          </a:prstGeom>
        </p:spPr>
        <p:txBody>
          <a:bodyPr wrap="square">
            <a:spAutoFit/>
          </a:bodyPr>
          <a:lstStyle/>
          <a:p>
            <a:r>
              <a:rPr lang="en-US" sz="3780" b="1" dirty="0"/>
              <a:t>6.1. </a:t>
            </a:r>
            <a:r>
              <a:rPr lang="en-US" sz="3780" b="1" dirty="0">
                <a:effectLst>
                  <a:outerShdw blurRad="50800" dist="76200" dir="2700000" algn="tl" rotWithShape="0">
                    <a:prstClr val="black">
                      <a:alpha val="40000"/>
                    </a:prstClr>
                  </a:outerShdw>
                </a:effectLst>
              </a:rPr>
              <a:t>Creating Images w/ the “Image Generator” </a:t>
            </a:r>
            <a:endParaRPr lang="en-US" sz="3780" dirty="0"/>
          </a:p>
        </p:txBody>
      </p:sp>
      <p:cxnSp>
        <p:nvCxnSpPr>
          <p:cNvPr id="7" name="Straight Connector 6"/>
          <p:cNvCxnSpPr/>
          <p:nvPr/>
        </p:nvCxnSpPr>
        <p:spPr>
          <a:xfrm>
            <a:off x="2461356" y="1426704"/>
            <a:ext cx="7944863"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553325" y="2536521"/>
            <a:ext cx="5411230" cy="1976695"/>
          </a:xfrm>
          <a:prstGeom prst="rect">
            <a:avLst/>
          </a:prstGeom>
          <a:noFill/>
        </p:spPr>
        <p:txBody>
          <a:bodyPr wrap="square" rtlCol="0">
            <a:spAutoFit/>
          </a:bodyPr>
          <a:lstStyle/>
          <a:p>
            <a:pPr marL="378380" indent="-360045">
              <a:buAutoNum type="arabicPeriod"/>
            </a:pPr>
            <a:r>
              <a:rPr lang="en-US" sz="2041" dirty="0"/>
              <a:t>Activity Card</a:t>
            </a:r>
          </a:p>
          <a:p>
            <a:pPr marL="378380" indent="-360045">
              <a:buAutoNum type="arabicPeriod"/>
            </a:pPr>
            <a:r>
              <a:rPr lang="en-US" sz="2041" dirty="0"/>
              <a:t>Folder: /pi/AOLME/Session 4/  </a:t>
            </a:r>
          </a:p>
          <a:p>
            <a:pPr marL="378380" indent="-360045">
              <a:buAutoNum type="arabicPeriod"/>
            </a:pPr>
            <a:r>
              <a:rPr lang="en-US" sz="2041" dirty="0"/>
              <a:t>The </a:t>
            </a:r>
            <a:r>
              <a:rPr lang="en-US" sz="2041" b="1" dirty="0"/>
              <a:t>“Image Generator” </a:t>
            </a:r>
            <a:r>
              <a:rPr lang="en-US" sz="2041" dirty="0"/>
              <a:t>software</a:t>
            </a:r>
          </a:p>
          <a:p>
            <a:pPr marL="378380" indent="-360045">
              <a:buAutoNum type="arabicPeriod"/>
            </a:pPr>
            <a:r>
              <a:rPr lang="en-US" sz="2041" dirty="0"/>
              <a:t>Raspberry Pi and Monitor</a:t>
            </a:r>
          </a:p>
          <a:p>
            <a:pPr marL="378380" indent="-360045">
              <a:buAutoNum type="arabicPeriod"/>
            </a:pPr>
            <a:r>
              <a:rPr lang="en-US" sz="2041" dirty="0"/>
              <a:t>Student journal</a:t>
            </a:r>
          </a:p>
          <a:p>
            <a:pPr marL="378380" indent="-360045">
              <a:buAutoNum type="arabicPeriod"/>
            </a:pPr>
            <a:endParaRPr lang="en-US" sz="2041" dirty="0"/>
          </a:p>
        </p:txBody>
      </p:sp>
      <p:pic>
        <p:nvPicPr>
          <p:cNvPr id="63" name="Picture 62" descr="Resultado de imagen para python programming icon"/>
          <p:cNvPicPr/>
          <p:nvPr/>
        </p:nvPicPr>
        <p:blipFill rotWithShape="1">
          <a:blip r:embed="rId3" cstate="hqprint">
            <a:extLst>
              <a:ext uri="{28A0092B-C50C-407E-A947-70E740481C1C}">
                <a14:useLocalDpi xmlns:a14="http://schemas.microsoft.com/office/drawing/2010/main"/>
              </a:ext>
            </a:extLst>
          </a:blip>
          <a:srcRect/>
          <a:stretch/>
        </p:blipFill>
        <p:spPr bwMode="auto">
          <a:xfrm>
            <a:off x="1091486" y="5314030"/>
            <a:ext cx="742366" cy="654548"/>
          </a:xfrm>
          <a:prstGeom prst="rect">
            <a:avLst/>
          </a:prstGeom>
          <a:noFill/>
          <a:ln>
            <a:noFill/>
          </a:ln>
          <a:extLst>
            <a:ext uri="{53640926-AAD7-44D8-BBD7-CCE9431645EC}">
              <a14:shadowObscured xmlns:a14="http://schemas.microsoft.com/office/drawing/2010/main"/>
            </a:ext>
          </a:extLst>
        </p:spPr>
      </p:pic>
      <p:sp>
        <p:nvSpPr>
          <p:cNvPr id="19" name="Rectangle 18"/>
          <p:cNvSpPr/>
          <p:nvPr/>
        </p:nvSpPr>
        <p:spPr>
          <a:xfrm>
            <a:off x="169018" y="7026890"/>
            <a:ext cx="4937057" cy="406393"/>
          </a:xfrm>
          <a:prstGeom prst="rect">
            <a:avLst/>
          </a:prstGeom>
        </p:spPr>
        <p:txBody>
          <a:bodyPr wrap="none">
            <a:spAutoFit/>
          </a:bodyPr>
          <a:lstStyle/>
          <a:p>
            <a:r>
              <a:rPr lang="en-US" sz="2041" dirty="0">
                <a:latin typeface="Calibri" charset="0"/>
                <a:ea typeface="Times New Roman" charset="0"/>
                <a:cs typeface="Times New Roman" charset="0"/>
              </a:rPr>
              <a:t>AOLME PROJECT - LEVEL 1- SESSION 6- 2018</a:t>
            </a:r>
            <a:r>
              <a:rPr lang="en-US" sz="2041" dirty="0"/>
              <a:t> </a:t>
            </a:r>
          </a:p>
        </p:txBody>
      </p:sp>
      <p:sp>
        <p:nvSpPr>
          <p:cNvPr id="41" name="Rectangle 115"/>
          <p:cNvSpPr>
            <a:spLocks noChangeArrowheads="1"/>
          </p:cNvSpPr>
          <p:nvPr/>
        </p:nvSpPr>
        <p:spPr bwMode="auto">
          <a:xfrm>
            <a:off x="5178765" y="7090714"/>
            <a:ext cx="7598504" cy="368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6012" tIns="48006" rIns="96012" bIns="48006" numCol="1" anchor="ctr" anchorCtr="0" compatLnSpc="1">
            <a:prstTxWarp prst="textNoShape">
              <a:avLst/>
            </a:prstTxWarp>
            <a:spAutoFit/>
          </a:bodyPr>
          <a:lstStyle/>
          <a:p>
            <a:pPr algn="ctr" defTabSz="960120" eaLnBrk="0" fontAlgn="base" hangingPunct="0">
              <a:spcBef>
                <a:spcPct val="0"/>
              </a:spcBef>
              <a:spcAft>
                <a:spcPct val="0"/>
              </a:spcAft>
            </a:pPr>
            <a:r>
              <a:rPr lang="en-US" altLang="en-US" sz="840" dirty="0">
                <a:solidFill>
                  <a:schemeClr val="bg1">
                    <a:lumMod val="75000"/>
                  </a:schemeClr>
                </a:solidFill>
                <a:latin typeface="Arial Unicode MS" charset="0"/>
                <a:ea typeface="Times New Roman" charset="0"/>
                <a:cs typeface="Courier New" charset="0"/>
              </a:rPr>
              <a:t>MATERIALS DEVELOPED BY THE AOLME PROJECT AT THE UNIVERSITY OF NEW MEXICO, PLEASE DO NOT COPY OR DISTRIBUTE ANY OF THESE COPYRIGHTED TASKS WITHOUT PROPER AUTHORIZATION</a:t>
            </a:r>
            <a:endParaRPr lang="en-US" altLang="en-US" sz="840" dirty="0">
              <a:solidFill>
                <a:schemeClr val="bg1">
                  <a:lumMod val="75000"/>
                </a:schemeClr>
              </a:solidFill>
              <a:latin typeface="Arial" charset="0"/>
            </a:endParaRPr>
          </a:p>
        </p:txBody>
      </p:sp>
      <p:sp>
        <p:nvSpPr>
          <p:cNvPr id="32" name="TextBox 31"/>
          <p:cNvSpPr txBox="1"/>
          <p:nvPr/>
        </p:nvSpPr>
        <p:spPr>
          <a:xfrm>
            <a:off x="1655544" y="1826044"/>
            <a:ext cx="3523221" cy="406393"/>
          </a:xfrm>
          <a:prstGeom prst="rect">
            <a:avLst/>
          </a:prstGeom>
          <a:solidFill>
            <a:schemeClr val="accent2">
              <a:lumMod val="60000"/>
              <a:lumOff val="40000"/>
            </a:schemeClr>
          </a:solidFill>
        </p:spPr>
        <p:txBody>
          <a:bodyPr wrap="square" rtlCol="0">
            <a:spAutoFit/>
          </a:bodyPr>
          <a:lstStyle/>
          <a:p>
            <a:pPr algn="ctr"/>
            <a:r>
              <a:rPr lang="en-US" sz="2041" b="1"/>
              <a:t>Resources for the Activity</a:t>
            </a:r>
          </a:p>
        </p:txBody>
      </p:sp>
      <p:sp>
        <p:nvSpPr>
          <p:cNvPr id="40" name="TextBox 39"/>
          <p:cNvSpPr txBox="1"/>
          <p:nvPr/>
        </p:nvSpPr>
        <p:spPr>
          <a:xfrm>
            <a:off x="7037612" y="1711651"/>
            <a:ext cx="4689570" cy="406393"/>
          </a:xfrm>
          <a:prstGeom prst="rect">
            <a:avLst/>
          </a:prstGeom>
          <a:solidFill>
            <a:schemeClr val="accent2">
              <a:lumMod val="60000"/>
              <a:lumOff val="40000"/>
            </a:schemeClr>
          </a:solidFill>
        </p:spPr>
        <p:txBody>
          <a:bodyPr wrap="square" rtlCol="0">
            <a:spAutoFit/>
          </a:bodyPr>
          <a:lstStyle/>
          <a:p>
            <a:pPr algn="ctr"/>
            <a:r>
              <a:rPr lang="en-US" sz="2041" b="1" dirty="0"/>
              <a:t>Recommended Steps for the Activity</a:t>
            </a:r>
          </a:p>
        </p:txBody>
      </p:sp>
      <p:sp>
        <p:nvSpPr>
          <p:cNvPr id="42" name="TextBox 41"/>
          <p:cNvSpPr txBox="1"/>
          <p:nvPr/>
        </p:nvSpPr>
        <p:spPr>
          <a:xfrm>
            <a:off x="6649585" y="2374373"/>
            <a:ext cx="5647189" cy="4489178"/>
          </a:xfrm>
          <a:prstGeom prst="rect">
            <a:avLst/>
          </a:prstGeom>
          <a:noFill/>
        </p:spPr>
        <p:txBody>
          <a:bodyPr wrap="square" rtlCol="0">
            <a:spAutoFit/>
          </a:bodyPr>
          <a:lstStyle/>
          <a:p>
            <a:pPr marL="378380" indent="-360045">
              <a:buAutoNum type="arabicPeriod"/>
            </a:pPr>
            <a:r>
              <a:rPr lang="en-US" sz="2041" dirty="0"/>
              <a:t>Make sure the </a:t>
            </a:r>
            <a:r>
              <a:rPr lang="en-US" sz="2041" b="1" dirty="0"/>
              <a:t>“Image Generator” </a:t>
            </a:r>
            <a:r>
              <a:rPr lang="en-US" sz="2041" dirty="0"/>
              <a:t>online is set in grayscale or color and highlight the choice students have to set up the ‘size’ of the matrix. </a:t>
            </a:r>
          </a:p>
          <a:p>
            <a:pPr marL="378380" indent="-360045">
              <a:buAutoNum type="arabicPeriod"/>
            </a:pPr>
            <a:r>
              <a:rPr lang="en-US" sz="2041" dirty="0"/>
              <a:t>Have students think about what colors need to be combined to create a color; for example, white, magenta, or cyan.</a:t>
            </a:r>
          </a:p>
          <a:p>
            <a:pPr marL="378380" indent="-360045">
              <a:buAutoNum type="arabicPeriod"/>
            </a:pPr>
            <a:r>
              <a:rPr lang="en-US" sz="2041" dirty="0"/>
              <a:t>Motivate students to identify colors they like and come up with hex RGB codes for that color.</a:t>
            </a:r>
          </a:p>
          <a:p>
            <a:pPr marL="378380" indent="-360045">
              <a:buAutoNum type="arabicPeriod"/>
            </a:pPr>
            <a:r>
              <a:rPr lang="en-US" sz="2041" dirty="0"/>
              <a:t>Let students have fun creating images.</a:t>
            </a:r>
          </a:p>
          <a:p>
            <a:pPr marL="378380" indent="-360045">
              <a:buAutoNum type="arabicPeriod"/>
            </a:pPr>
            <a:r>
              <a:rPr lang="en-US" sz="2041" dirty="0"/>
              <a:t>Have students debrief what they learned by experimenting with the image generator and take notes in student journal. </a:t>
            </a:r>
          </a:p>
          <a:p>
            <a:pPr marL="378380" indent="-360045">
              <a:buAutoNum type="arabicPeriod"/>
            </a:pPr>
            <a:endParaRPr lang="en-US" sz="2041" dirty="0"/>
          </a:p>
        </p:txBody>
      </p:sp>
      <p:sp>
        <p:nvSpPr>
          <p:cNvPr id="3" name="Rectangle 2">
            <a:extLst>
              <a:ext uri="{FF2B5EF4-FFF2-40B4-BE49-F238E27FC236}">
                <a16:creationId xmlns:a16="http://schemas.microsoft.com/office/drawing/2014/main" id="{6AA0C81C-FE55-3442-BD1B-F0402AD378AD}"/>
              </a:ext>
            </a:extLst>
          </p:cNvPr>
          <p:cNvSpPr/>
          <p:nvPr/>
        </p:nvSpPr>
        <p:spPr>
          <a:xfrm>
            <a:off x="600074" y="6201864"/>
            <a:ext cx="11821476" cy="720454"/>
          </a:xfrm>
          <a:prstGeom prst="rect">
            <a:avLst/>
          </a:prstGeom>
        </p:spPr>
        <p:txBody>
          <a:bodyPr wrap="square">
            <a:spAutoFit/>
          </a:bodyPr>
          <a:lstStyle/>
          <a:p>
            <a:pPr marL="675085" indent="-490061"/>
            <a:r>
              <a:rPr lang="en-US" sz="2041" b="1" dirty="0">
                <a:effectLst>
                  <a:outerShdw blurRad="50800" dist="76200" dir="2700000" algn="tl" rotWithShape="0">
                    <a:prstClr val="black">
                      <a:alpha val="40000"/>
                    </a:prstClr>
                  </a:outerShdw>
                </a:effectLst>
              </a:rPr>
              <a:t>Activity 1 Goal: </a:t>
            </a:r>
            <a:r>
              <a:rPr lang="en-US" sz="2041" dirty="0">
                <a:effectLst>
                  <a:outerShdw blurRad="50800" dist="76200" dir="2700000" algn="tl" rotWithShape="0">
                    <a:prstClr val="black">
                      <a:alpha val="40000"/>
                    </a:prstClr>
                  </a:outerShdw>
                </a:effectLst>
              </a:rPr>
              <a:t>Analyze and create grayscale and color images using the “Binary Image Generator” (binary colors, open play)</a:t>
            </a:r>
          </a:p>
        </p:txBody>
      </p:sp>
    </p:spTree>
    <p:extLst>
      <p:ext uri="{BB962C8B-B14F-4D97-AF65-F5344CB8AC3E}">
        <p14:creationId xmlns:p14="http://schemas.microsoft.com/office/powerpoint/2010/main" val="135845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86255" y="4403999"/>
            <a:ext cx="3820478" cy="1678157"/>
          </a:xfrm>
          <a:prstGeom prst="rect">
            <a:avLst/>
          </a:prstGeom>
        </p:spPr>
      </p:pic>
      <p:grpSp>
        <p:nvGrpSpPr>
          <p:cNvPr id="20" name="Group 19"/>
          <p:cNvGrpSpPr/>
          <p:nvPr/>
        </p:nvGrpSpPr>
        <p:grpSpPr>
          <a:xfrm>
            <a:off x="443811" y="1584511"/>
            <a:ext cx="11642408" cy="5455486"/>
            <a:chOff x="549253" y="1301464"/>
            <a:chExt cx="7943264" cy="4835686"/>
          </a:xfrm>
        </p:grpSpPr>
        <p:cxnSp>
          <p:nvCxnSpPr>
            <p:cNvPr id="8" name="Straight Connector 7"/>
            <p:cNvCxnSpPr/>
            <p:nvPr/>
          </p:nvCxnSpPr>
          <p:spPr>
            <a:xfrm>
              <a:off x="549253" y="3725625"/>
              <a:ext cx="389543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4597085" y="3725625"/>
              <a:ext cx="389543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4517717" y="3772213"/>
              <a:ext cx="0" cy="2364937"/>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4505048" y="1301464"/>
              <a:ext cx="0" cy="2364937"/>
            </a:xfrm>
            <a:prstGeom prst="line">
              <a:avLst/>
            </a:prstGeom>
            <a:ln w="28575"/>
          </p:spPr>
          <p:style>
            <a:lnRef idx="1">
              <a:schemeClr val="dk1"/>
            </a:lnRef>
            <a:fillRef idx="0">
              <a:schemeClr val="dk1"/>
            </a:fillRef>
            <a:effectRef idx="0">
              <a:schemeClr val="dk1"/>
            </a:effectRef>
            <a:fontRef idx="minor">
              <a:schemeClr val="tx1"/>
            </a:fontRef>
          </p:style>
        </p:cxnSp>
      </p:grpSp>
      <p:sp>
        <p:nvSpPr>
          <p:cNvPr id="4" name="Rectangle 3"/>
          <p:cNvSpPr/>
          <p:nvPr/>
        </p:nvSpPr>
        <p:spPr>
          <a:xfrm>
            <a:off x="731521" y="538644"/>
            <a:ext cx="11526447" cy="674031"/>
          </a:xfrm>
          <a:prstGeom prst="rect">
            <a:avLst/>
          </a:prstGeom>
        </p:spPr>
        <p:txBody>
          <a:bodyPr wrap="square">
            <a:spAutoFit/>
          </a:bodyPr>
          <a:lstStyle/>
          <a:p>
            <a:r>
              <a:rPr lang="en-US" sz="3780" b="1" dirty="0"/>
              <a:t>6.2. </a:t>
            </a:r>
            <a:r>
              <a:rPr lang="en-US" sz="3780" b="1" dirty="0">
                <a:effectLst>
                  <a:outerShdw blurRad="50800" dist="76200" dir="8100000" algn="tr" rotWithShape="0">
                    <a:prstClr val="black">
                      <a:alpha val="40000"/>
                    </a:prstClr>
                  </a:outerShdw>
                </a:effectLst>
              </a:rPr>
              <a:t>Images &amp; Numbers</a:t>
            </a:r>
            <a:endParaRPr lang="en-US" sz="3780" dirty="0">
              <a:effectLst>
                <a:outerShdw blurRad="50800" dist="76200" dir="8100000" algn="tr" rotWithShape="0">
                  <a:prstClr val="black">
                    <a:alpha val="40000"/>
                  </a:prstClr>
                </a:outerShdw>
              </a:effectLst>
            </a:endParaRPr>
          </a:p>
        </p:txBody>
      </p:sp>
      <p:cxnSp>
        <p:nvCxnSpPr>
          <p:cNvPr id="7" name="Straight Connector 6"/>
          <p:cNvCxnSpPr/>
          <p:nvPr/>
        </p:nvCxnSpPr>
        <p:spPr>
          <a:xfrm>
            <a:off x="2461356" y="1426704"/>
            <a:ext cx="7944863"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62339" y="2642108"/>
            <a:ext cx="5381531" cy="1631216"/>
          </a:xfrm>
          <a:prstGeom prst="rect">
            <a:avLst/>
          </a:prstGeom>
          <a:noFill/>
        </p:spPr>
        <p:txBody>
          <a:bodyPr wrap="square" rtlCol="0">
            <a:spAutoFit/>
          </a:bodyPr>
          <a:lstStyle/>
          <a:p>
            <a:pPr marL="136684" indent="-118349"/>
            <a:r>
              <a:rPr lang="en-US" sz="2000" dirty="0"/>
              <a:t>1. Look closely at the ‘sample’ image, see how each letter is created by pixels and each pixel is composed of smaller subpixels. The subpixels have color components that can be adjusted to make a color. Full </a:t>
            </a:r>
            <a:r>
              <a:rPr lang="en-US" sz="2000" b="1" dirty="0">
                <a:solidFill>
                  <a:srgbClr val="FF0000"/>
                </a:solidFill>
              </a:rPr>
              <a:t>R</a:t>
            </a:r>
            <a:r>
              <a:rPr lang="en-US" sz="2000" b="1" dirty="0">
                <a:solidFill>
                  <a:srgbClr val="00B050"/>
                </a:solidFill>
              </a:rPr>
              <a:t>G</a:t>
            </a:r>
            <a:r>
              <a:rPr lang="en-US" sz="2000" b="1" dirty="0">
                <a:solidFill>
                  <a:srgbClr val="0070C0"/>
                </a:solidFill>
              </a:rPr>
              <a:t>B </a:t>
            </a:r>
            <a:r>
              <a:rPr lang="en-US" sz="2000" dirty="0"/>
              <a:t>values make white. Why?</a:t>
            </a:r>
          </a:p>
        </p:txBody>
      </p:sp>
      <p:sp>
        <p:nvSpPr>
          <p:cNvPr id="22" name="TextBox 21"/>
          <p:cNvSpPr txBox="1"/>
          <p:nvPr/>
        </p:nvSpPr>
        <p:spPr>
          <a:xfrm>
            <a:off x="6219028" y="1490420"/>
            <a:ext cx="1690988" cy="2862322"/>
          </a:xfrm>
          <a:prstGeom prst="rect">
            <a:avLst/>
          </a:prstGeom>
          <a:noFill/>
        </p:spPr>
        <p:txBody>
          <a:bodyPr wrap="square" rtlCol="0">
            <a:spAutoFit/>
          </a:bodyPr>
          <a:lstStyle/>
          <a:p>
            <a:pPr marL="185024" indent="-185024"/>
            <a:r>
              <a:rPr lang="en-US" sz="2000" dirty="0"/>
              <a:t>2. Computers read image colors using hex #s. See how each pixel in Mario’s image has a value. </a:t>
            </a:r>
          </a:p>
        </p:txBody>
      </p:sp>
      <p:sp>
        <p:nvSpPr>
          <p:cNvPr id="30" name="TextBox 29"/>
          <p:cNvSpPr txBox="1"/>
          <p:nvPr/>
        </p:nvSpPr>
        <p:spPr>
          <a:xfrm>
            <a:off x="90077" y="4368216"/>
            <a:ext cx="2377258" cy="2554545"/>
          </a:xfrm>
          <a:prstGeom prst="rect">
            <a:avLst/>
          </a:prstGeom>
          <a:noFill/>
        </p:spPr>
        <p:txBody>
          <a:bodyPr wrap="square" rtlCol="0">
            <a:spAutoFit/>
          </a:bodyPr>
          <a:lstStyle/>
          <a:p>
            <a:pPr marL="185024" indent="-185024"/>
            <a:r>
              <a:rPr lang="en-US" sz="2000" dirty="0"/>
              <a:t>3. </a:t>
            </a:r>
            <a:r>
              <a:rPr lang="en-US" sz="1800" i="1" dirty="0"/>
              <a:t>Why</a:t>
            </a:r>
            <a:r>
              <a:rPr lang="en-US" sz="1800" b="1" i="1" dirty="0"/>
              <a:t> </a:t>
            </a:r>
            <a:r>
              <a:rPr lang="en-US" sz="1800" i="1" dirty="0"/>
              <a:t>are hex numbers </a:t>
            </a:r>
            <a:r>
              <a:rPr lang="en-US" sz="2000" i="1" dirty="0"/>
              <a:t>(not binary) used in Python code?  </a:t>
            </a:r>
            <a:r>
              <a:rPr lang="en-US" sz="1900" dirty="0"/>
              <a:t>Taking</a:t>
            </a:r>
            <a:r>
              <a:rPr lang="en-US" sz="2000" dirty="0"/>
              <a:t> turns, choose 3 numbers in Mario’s matrix and convert them into binary &amp; hexadecimal #s.</a:t>
            </a:r>
          </a:p>
        </p:txBody>
      </p:sp>
      <p:sp>
        <p:nvSpPr>
          <p:cNvPr id="33" name="TextBox 32"/>
          <p:cNvSpPr txBox="1"/>
          <p:nvPr/>
        </p:nvSpPr>
        <p:spPr>
          <a:xfrm>
            <a:off x="9665816" y="4375017"/>
            <a:ext cx="3099546" cy="2554545"/>
          </a:xfrm>
          <a:prstGeom prst="rect">
            <a:avLst/>
          </a:prstGeom>
          <a:noFill/>
        </p:spPr>
        <p:txBody>
          <a:bodyPr wrap="square" rtlCol="0">
            <a:spAutoFit/>
          </a:bodyPr>
          <a:lstStyle/>
          <a:p>
            <a:pPr marL="185024" indent="-185024"/>
            <a:r>
              <a:rPr lang="en-US" sz="2000" dirty="0"/>
              <a:t>4. </a:t>
            </a:r>
            <a:r>
              <a:rPr lang="en-US" sz="2000" b="1" dirty="0"/>
              <a:t>Write:  </a:t>
            </a:r>
            <a:r>
              <a:rPr lang="en-US" sz="2000" dirty="0"/>
              <a:t>In a grayscale you enter only one hex # per gray tone. Why do you think you need 3 hex #s to program a color? Take turns, imagining 3 hex codes and predict what colors they will make.</a:t>
            </a:r>
          </a:p>
        </p:txBody>
      </p:sp>
      <p:pic>
        <p:nvPicPr>
          <p:cNvPr id="35" name="Picture 34"/>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rot="20819728">
            <a:off x="8958262" y="6257148"/>
            <a:ext cx="546397" cy="468759"/>
          </a:xfrm>
          <a:prstGeom prst="rect">
            <a:avLst/>
          </a:prstGeom>
        </p:spPr>
      </p:pic>
      <p:pic>
        <p:nvPicPr>
          <p:cNvPr id="31" name="Picture 30"/>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4922764" y="5788895"/>
            <a:ext cx="996627" cy="121089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2" name="Oval Callout 11"/>
          <p:cNvSpPr/>
          <p:nvPr/>
        </p:nvSpPr>
        <p:spPr>
          <a:xfrm>
            <a:off x="2797184" y="6037054"/>
            <a:ext cx="1855314" cy="836186"/>
          </a:xfrm>
          <a:prstGeom prst="wedgeEllipseCallout">
            <a:avLst>
              <a:gd name="adj1" fmla="val 85732"/>
              <a:gd name="adj2" fmla="val -8379"/>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6012" tIns="48006" rIns="96012" bIns="48006" numCol="1" spcCol="0" rtlCol="0" fromWordArt="0" anchor="ctr" anchorCtr="0" forceAA="0" compatLnSpc="1">
            <a:prstTxWarp prst="textNoShape">
              <a:avLst/>
            </a:prstTxWarp>
            <a:noAutofit/>
          </a:bodyPr>
          <a:lstStyle/>
          <a:p>
            <a:pPr algn="ctr"/>
            <a:r>
              <a:rPr lang="en-US" sz="1680" dirty="0"/>
              <a:t>I think 76 is 1001100</a:t>
            </a:r>
            <a:r>
              <a:rPr lang="en-US" sz="1680" baseline="-25000" dirty="0"/>
              <a:t>2</a:t>
            </a:r>
            <a:r>
              <a:rPr lang="en-US" sz="1680" dirty="0"/>
              <a:t> and 4C</a:t>
            </a:r>
            <a:r>
              <a:rPr lang="en-US" sz="1680" baseline="-25000" dirty="0"/>
              <a:t>16</a:t>
            </a:r>
            <a:endParaRPr lang="en-US" sz="1680" dirty="0"/>
          </a:p>
        </p:txBody>
      </p:sp>
      <p:sp>
        <p:nvSpPr>
          <p:cNvPr id="2" name="TextBox 1"/>
          <p:cNvSpPr txBox="1"/>
          <p:nvPr/>
        </p:nvSpPr>
        <p:spPr>
          <a:xfrm>
            <a:off x="8895141" y="878791"/>
            <a:ext cx="3813974" cy="523220"/>
          </a:xfrm>
          <a:prstGeom prst="rect">
            <a:avLst/>
          </a:prstGeom>
          <a:solidFill>
            <a:schemeClr val="accent4">
              <a:lumMod val="40000"/>
              <a:lumOff val="60000"/>
            </a:schemeClr>
          </a:solidFill>
          <a:ln>
            <a:solidFill>
              <a:srgbClr val="FFC000"/>
            </a:solidFill>
          </a:ln>
        </p:spPr>
        <p:txBody>
          <a:bodyPr wrap="square" rtlCol="0">
            <a:spAutoFit/>
          </a:bodyPr>
          <a:lstStyle/>
          <a:p>
            <a:r>
              <a:rPr lang="en-US" sz="1400" dirty="0"/>
              <a:t>How is coordinate or matrix of codes linked to Mario’s image and color? What does a 97 mean?</a:t>
            </a:r>
          </a:p>
        </p:txBody>
      </p:sp>
      <p:sp>
        <p:nvSpPr>
          <p:cNvPr id="3" name="TextBox 2"/>
          <p:cNvSpPr txBox="1"/>
          <p:nvPr/>
        </p:nvSpPr>
        <p:spPr>
          <a:xfrm>
            <a:off x="4959619" y="1501766"/>
            <a:ext cx="1256249" cy="1323439"/>
          </a:xfrm>
          <a:prstGeom prst="rect">
            <a:avLst/>
          </a:prstGeom>
          <a:solidFill>
            <a:schemeClr val="bg2">
              <a:lumMod val="90000"/>
            </a:schemeClr>
          </a:solidFill>
          <a:ln>
            <a:solidFill>
              <a:schemeClr val="accent1"/>
            </a:solidFill>
          </a:ln>
        </p:spPr>
        <p:txBody>
          <a:bodyPr wrap="square" rtlCol="0" anchor="ctr">
            <a:spAutoFit/>
          </a:bodyPr>
          <a:lstStyle/>
          <a:p>
            <a:pPr algn="ctr"/>
            <a:r>
              <a:rPr lang="en-US" sz="1600" dirty="0"/>
              <a:t>What would subpixels for grayscale images look like?</a:t>
            </a:r>
          </a:p>
        </p:txBody>
      </p:sp>
      <p:sp>
        <p:nvSpPr>
          <p:cNvPr id="50" name="Rectangle 49"/>
          <p:cNvSpPr/>
          <p:nvPr/>
        </p:nvSpPr>
        <p:spPr>
          <a:xfrm>
            <a:off x="62338" y="7026890"/>
            <a:ext cx="4937057" cy="406393"/>
          </a:xfrm>
          <a:prstGeom prst="rect">
            <a:avLst/>
          </a:prstGeom>
        </p:spPr>
        <p:txBody>
          <a:bodyPr wrap="none">
            <a:spAutoFit/>
          </a:bodyPr>
          <a:lstStyle/>
          <a:p>
            <a:r>
              <a:rPr lang="en-US" sz="2041" dirty="0">
                <a:latin typeface="Calibri" charset="0"/>
                <a:ea typeface="Times New Roman" charset="0"/>
                <a:cs typeface="Times New Roman" charset="0"/>
              </a:rPr>
              <a:t>AOLME PROJECT - LEVEL 1- SESSION 6- 2019</a:t>
            </a:r>
            <a:r>
              <a:rPr lang="en-US" sz="2041" dirty="0"/>
              <a:t> </a:t>
            </a:r>
          </a:p>
        </p:txBody>
      </p:sp>
      <p:grpSp>
        <p:nvGrpSpPr>
          <p:cNvPr id="64" name="Group 63"/>
          <p:cNvGrpSpPr/>
          <p:nvPr/>
        </p:nvGrpSpPr>
        <p:grpSpPr>
          <a:xfrm>
            <a:off x="443812" y="1553059"/>
            <a:ext cx="4304366" cy="1069550"/>
            <a:chOff x="504647" y="1232957"/>
            <a:chExt cx="4004363" cy="1018619"/>
          </a:xfrm>
        </p:grpSpPr>
        <p:pic>
          <p:nvPicPr>
            <p:cNvPr id="15" name="Picture 14"/>
            <p:cNvPicPr>
              <a:picLocks noChangeAspect="1"/>
            </p:cNvPicPr>
            <p:nvPr/>
          </p:nvPicPr>
          <p:blipFill>
            <a:blip r:embed="rId6"/>
            <a:stretch>
              <a:fillRect/>
            </a:stretch>
          </p:blipFill>
          <p:spPr>
            <a:xfrm>
              <a:off x="504647" y="1233406"/>
              <a:ext cx="2979339" cy="1018170"/>
            </a:xfrm>
            <a:prstGeom prst="rect">
              <a:avLst/>
            </a:prstGeom>
          </p:spPr>
        </p:pic>
        <p:pic>
          <p:nvPicPr>
            <p:cNvPr id="16" name="Picture 15"/>
            <p:cNvPicPr>
              <a:picLocks noChangeAspect="1"/>
            </p:cNvPicPr>
            <p:nvPr/>
          </p:nvPicPr>
          <p:blipFill>
            <a:blip r:embed="rId7"/>
            <a:stretch>
              <a:fillRect/>
            </a:stretch>
          </p:blipFill>
          <p:spPr>
            <a:xfrm>
              <a:off x="3481123" y="1232957"/>
              <a:ext cx="1027887" cy="1017171"/>
            </a:xfrm>
            <a:prstGeom prst="rect">
              <a:avLst/>
            </a:prstGeom>
          </p:spPr>
        </p:pic>
      </p:grpSp>
      <p:grpSp>
        <p:nvGrpSpPr>
          <p:cNvPr id="65" name="Group 64"/>
          <p:cNvGrpSpPr/>
          <p:nvPr/>
        </p:nvGrpSpPr>
        <p:grpSpPr>
          <a:xfrm>
            <a:off x="7747634" y="730116"/>
            <a:ext cx="4961481" cy="3570468"/>
            <a:chOff x="7378699" y="423206"/>
            <a:chExt cx="4725220" cy="3400446"/>
          </a:xfrm>
        </p:grpSpPr>
        <p:grpSp>
          <p:nvGrpSpPr>
            <p:cNvPr id="25" name="Group 24"/>
            <p:cNvGrpSpPr/>
            <p:nvPr/>
          </p:nvGrpSpPr>
          <p:grpSpPr>
            <a:xfrm>
              <a:off x="7378699" y="1128934"/>
              <a:ext cx="4725220" cy="2694718"/>
              <a:chOff x="7378699" y="1116234"/>
              <a:chExt cx="4725220" cy="2694718"/>
            </a:xfrm>
          </p:grpSpPr>
          <p:pic>
            <p:nvPicPr>
              <p:cNvPr id="17" name="Picture 16"/>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7378699" y="1135410"/>
                <a:ext cx="1855531" cy="2516994"/>
              </a:xfrm>
              <a:prstGeom prst="rect">
                <a:avLst/>
              </a:prstGeom>
            </p:spPr>
          </p:pic>
          <p:pic>
            <p:nvPicPr>
              <p:cNvPr id="23" name="Picture 2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9201696" y="1116234"/>
                <a:ext cx="2902223" cy="2694718"/>
              </a:xfrm>
              <a:prstGeom prst="rect">
                <a:avLst/>
              </a:prstGeom>
            </p:spPr>
          </p:pic>
        </p:grpSp>
        <p:pic>
          <p:nvPicPr>
            <p:cNvPr id="14" name="Picture 13"/>
            <p:cNvPicPr>
              <a:picLocks noChangeAspect="1"/>
            </p:cNvPicPr>
            <p:nvPr/>
          </p:nvPicPr>
          <p:blipFill>
            <a:blip r:embed="rId10"/>
            <a:stretch>
              <a:fillRect/>
            </a:stretch>
          </p:blipFill>
          <p:spPr>
            <a:xfrm rot="9367050">
              <a:off x="7544591" y="423206"/>
              <a:ext cx="970515" cy="1031337"/>
            </a:xfrm>
            <a:prstGeom prst="rect">
              <a:avLst/>
            </a:prstGeom>
          </p:spPr>
        </p:pic>
      </p:grpSp>
      <p:grpSp>
        <p:nvGrpSpPr>
          <p:cNvPr id="57" name="Group 56"/>
          <p:cNvGrpSpPr/>
          <p:nvPr/>
        </p:nvGrpSpPr>
        <p:grpSpPr>
          <a:xfrm>
            <a:off x="6331556" y="6227221"/>
            <a:ext cx="2457428" cy="884080"/>
            <a:chOff x="6188008" y="5489513"/>
            <a:chExt cx="2001926" cy="907458"/>
          </a:xfrm>
        </p:grpSpPr>
        <p:grpSp>
          <p:nvGrpSpPr>
            <p:cNvPr id="34" name="Group 33"/>
            <p:cNvGrpSpPr/>
            <p:nvPr/>
          </p:nvGrpSpPr>
          <p:grpSpPr>
            <a:xfrm>
              <a:off x="6200145" y="5489513"/>
              <a:ext cx="1977812" cy="417140"/>
              <a:chOff x="6553199" y="5908067"/>
              <a:chExt cx="1977812" cy="417140"/>
            </a:xfrm>
          </p:grpSpPr>
          <p:sp>
            <p:nvSpPr>
              <p:cNvPr id="29" name="Oval 28"/>
              <p:cNvSpPr/>
              <p:nvPr/>
            </p:nvSpPr>
            <p:spPr>
              <a:xfrm>
                <a:off x="6553199" y="5919388"/>
                <a:ext cx="317501" cy="3544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41"/>
              </a:p>
            </p:txBody>
          </p:sp>
          <p:sp>
            <p:nvSpPr>
              <p:cNvPr id="32" name="TextBox 31"/>
              <p:cNvSpPr txBox="1"/>
              <p:nvPr/>
            </p:nvSpPr>
            <p:spPr>
              <a:xfrm>
                <a:off x="6814830" y="5908067"/>
                <a:ext cx="1716181" cy="417140"/>
              </a:xfrm>
              <a:prstGeom prst="rect">
                <a:avLst/>
              </a:prstGeom>
              <a:noFill/>
            </p:spPr>
            <p:txBody>
              <a:bodyPr wrap="none" rtlCol="0">
                <a:spAutoFit/>
              </a:bodyPr>
              <a:lstStyle/>
              <a:p>
                <a:r>
                  <a:rPr lang="en-US" sz="2041" b="1" dirty="0">
                    <a:solidFill>
                      <a:srgbClr val="FF0000"/>
                    </a:solidFill>
                  </a:rPr>
                  <a:t>R</a:t>
                </a:r>
                <a:r>
                  <a:rPr lang="en-US" sz="2041" b="1" dirty="0">
                    <a:solidFill>
                      <a:srgbClr val="00B050"/>
                    </a:solidFill>
                  </a:rPr>
                  <a:t>G</a:t>
                </a:r>
                <a:r>
                  <a:rPr lang="en-US" sz="2041" b="1" dirty="0">
                    <a:solidFill>
                      <a:srgbClr val="0070C0"/>
                    </a:solidFill>
                  </a:rPr>
                  <a:t>B </a:t>
                </a:r>
                <a:r>
                  <a:rPr lang="en-US" sz="2041" b="1" dirty="0"/>
                  <a:t>= ________</a:t>
                </a:r>
                <a:endParaRPr lang="en-US" sz="2041" dirty="0"/>
              </a:p>
            </p:txBody>
          </p:sp>
        </p:grpSp>
        <p:grpSp>
          <p:nvGrpSpPr>
            <p:cNvPr id="36" name="Group 35"/>
            <p:cNvGrpSpPr/>
            <p:nvPr/>
          </p:nvGrpSpPr>
          <p:grpSpPr>
            <a:xfrm>
              <a:off x="6188008" y="5979831"/>
              <a:ext cx="2001926" cy="417140"/>
              <a:chOff x="8810508" y="5770035"/>
              <a:chExt cx="2001926" cy="417140"/>
            </a:xfrm>
          </p:grpSpPr>
          <p:sp>
            <p:nvSpPr>
              <p:cNvPr id="54" name="Oval 53"/>
              <p:cNvSpPr/>
              <p:nvPr/>
            </p:nvSpPr>
            <p:spPr>
              <a:xfrm>
                <a:off x="8810508" y="5774445"/>
                <a:ext cx="317501" cy="354412"/>
              </a:xfrm>
              <a:prstGeom prst="ellipse">
                <a:avLst/>
              </a:prstGeom>
              <a:solidFill>
                <a:srgbClr val="FF40FF"/>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41"/>
              </a:p>
            </p:txBody>
          </p:sp>
          <p:sp>
            <p:nvSpPr>
              <p:cNvPr id="56" name="TextBox 55"/>
              <p:cNvSpPr txBox="1"/>
              <p:nvPr/>
            </p:nvSpPr>
            <p:spPr>
              <a:xfrm>
                <a:off x="9096253" y="5770035"/>
                <a:ext cx="1716181" cy="417140"/>
              </a:xfrm>
              <a:prstGeom prst="rect">
                <a:avLst/>
              </a:prstGeom>
              <a:noFill/>
            </p:spPr>
            <p:txBody>
              <a:bodyPr wrap="none" rtlCol="0">
                <a:spAutoFit/>
              </a:bodyPr>
              <a:lstStyle/>
              <a:p>
                <a:r>
                  <a:rPr lang="en-US" sz="2041" b="1" dirty="0">
                    <a:solidFill>
                      <a:srgbClr val="FF0000"/>
                    </a:solidFill>
                  </a:rPr>
                  <a:t>R</a:t>
                </a:r>
                <a:r>
                  <a:rPr lang="en-US" sz="2041" b="1" dirty="0">
                    <a:solidFill>
                      <a:srgbClr val="00B050"/>
                    </a:solidFill>
                  </a:rPr>
                  <a:t>G</a:t>
                </a:r>
                <a:r>
                  <a:rPr lang="en-US" sz="2041" b="1" dirty="0">
                    <a:solidFill>
                      <a:srgbClr val="0070C0"/>
                    </a:solidFill>
                  </a:rPr>
                  <a:t>B </a:t>
                </a:r>
                <a:r>
                  <a:rPr lang="en-US" sz="2041" b="1" dirty="0"/>
                  <a:t>= ________</a:t>
                </a:r>
                <a:endParaRPr lang="en-US" sz="2041" dirty="0"/>
              </a:p>
            </p:txBody>
          </p:sp>
        </p:grpSp>
      </p:grpSp>
      <p:sp>
        <p:nvSpPr>
          <p:cNvPr id="60" name="Rectangle 115"/>
          <p:cNvSpPr>
            <a:spLocks noChangeArrowheads="1"/>
          </p:cNvSpPr>
          <p:nvPr/>
        </p:nvSpPr>
        <p:spPr bwMode="auto">
          <a:xfrm>
            <a:off x="5245440" y="7117384"/>
            <a:ext cx="7598504" cy="368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6012" tIns="48006" rIns="96012" bIns="48006" numCol="1" anchor="ctr" anchorCtr="0" compatLnSpc="1">
            <a:prstTxWarp prst="textNoShape">
              <a:avLst/>
            </a:prstTxWarp>
            <a:spAutoFit/>
          </a:bodyPr>
          <a:lstStyle/>
          <a:p>
            <a:pPr algn="ctr" defTabSz="960120" eaLnBrk="0" fontAlgn="base" hangingPunct="0">
              <a:spcBef>
                <a:spcPct val="0"/>
              </a:spcBef>
              <a:spcAft>
                <a:spcPct val="0"/>
              </a:spcAft>
            </a:pPr>
            <a:r>
              <a:rPr lang="en-US" altLang="en-US" sz="840" dirty="0">
                <a:solidFill>
                  <a:schemeClr val="bg1">
                    <a:lumMod val="75000"/>
                  </a:schemeClr>
                </a:solidFill>
                <a:latin typeface="Arial Unicode MS" charset="0"/>
                <a:ea typeface="Times New Roman" charset="0"/>
                <a:cs typeface="Courier New" charset="0"/>
              </a:rPr>
              <a:t>MATERIALS DEVELOPED BY THE AOLME PROJECT AT THE UNIVERSITY OF NEW MEXICO, PLEASE DO NOT COPY OR DISTRIBUTE ANY OF THESE COPYRIGHTED TASKS WITHOUT PROPER AUTHORIZATION</a:t>
            </a:r>
            <a:endParaRPr lang="en-US" altLang="en-US" sz="840" dirty="0">
              <a:solidFill>
                <a:schemeClr val="bg1">
                  <a:lumMod val="75000"/>
                </a:schemeClr>
              </a:solidFill>
              <a:latin typeface="Arial" charset="0"/>
            </a:endParaRPr>
          </a:p>
        </p:txBody>
      </p:sp>
      <p:pic>
        <p:nvPicPr>
          <p:cNvPr id="27" name="Picture 26"/>
          <p:cNvPicPr>
            <a:picLocks noChangeAspect="1"/>
          </p:cNvPicPr>
          <p:nvPr/>
        </p:nvPicPr>
        <p:blipFill>
          <a:blip r:embed="rId11"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272267" y="3151349"/>
            <a:ext cx="881062" cy="1128058"/>
          </a:xfrm>
          <a:prstGeom prst="rect">
            <a:avLst/>
          </a:prstGeom>
        </p:spPr>
      </p:pic>
      <p:sp>
        <p:nvSpPr>
          <p:cNvPr id="62" name="TextBox 61"/>
          <p:cNvSpPr txBox="1"/>
          <p:nvPr/>
        </p:nvSpPr>
        <p:spPr>
          <a:xfrm>
            <a:off x="6263068" y="4317627"/>
            <a:ext cx="3298866" cy="484802"/>
          </a:xfrm>
          <a:prstGeom prst="rect">
            <a:avLst/>
          </a:prstGeom>
          <a:solidFill>
            <a:schemeClr val="bg1">
              <a:lumMod val="50000"/>
            </a:schemeClr>
          </a:solidFill>
          <a:ln>
            <a:solidFill>
              <a:schemeClr val="accent2">
                <a:lumMod val="75000"/>
              </a:schemeClr>
            </a:solidFill>
          </a:ln>
        </p:spPr>
        <p:txBody>
          <a:bodyPr wrap="square" rtlCol="0">
            <a:spAutoFit/>
          </a:bodyPr>
          <a:lstStyle/>
          <a:p>
            <a:pPr algn="ctr"/>
            <a:r>
              <a:rPr lang="en-US" sz="1260" b="1" dirty="0">
                <a:solidFill>
                  <a:schemeClr val="bg1"/>
                </a:solidFill>
              </a:rPr>
              <a:t>What colors do hex codes on the left represent? Why? </a:t>
            </a:r>
            <a:endParaRPr lang="en-US" sz="1470" b="1" dirty="0">
              <a:solidFill>
                <a:schemeClr val="bg1"/>
              </a:solidFill>
            </a:endParaRPr>
          </a:p>
        </p:txBody>
      </p:sp>
      <p:pic>
        <p:nvPicPr>
          <p:cNvPr id="63" name="Picture 62"/>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303925" y="4770769"/>
            <a:ext cx="3646413" cy="1510012"/>
          </a:xfrm>
          <a:prstGeom prst="rect">
            <a:avLst/>
          </a:prstGeom>
        </p:spPr>
      </p:pic>
      <p:sp>
        <p:nvSpPr>
          <p:cNvPr id="66" name="Oval 65"/>
          <p:cNvSpPr/>
          <p:nvPr/>
        </p:nvSpPr>
        <p:spPr>
          <a:xfrm>
            <a:off x="8576407" y="6690917"/>
            <a:ext cx="389742" cy="345282"/>
          </a:xfrm>
          <a:prstGeom prst="ellipse">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41"/>
          </a:p>
        </p:txBody>
      </p:sp>
      <p:sp>
        <p:nvSpPr>
          <p:cNvPr id="67" name="TextBox 66"/>
          <p:cNvSpPr txBox="1"/>
          <p:nvPr/>
        </p:nvSpPr>
        <p:spPr>
          <a:xfrm>
            <a:off x="8940887" y="6727769"/>
            <a:ext cx="1035013" cy="406393"/>
          </a:xfrm>
          <a:prstGeom prst="rect">
            <a:avLst/>
          </a:prstGeom>
          <a:noFill/>
        </p:spPr>
        <p:txBody>
          <a:bodyPr wrap="square" rtlCol="0">
            <a:spAutoFit/>
          </a:bodyPr>
          <a:lstStyle/>
          <a:p>
            <a:r>
              <a:rPr lang="en-US" sz="2041" b="1" dirty="0">
                <a:solidFill>
                  <a:srgbClr val="FF0000"/>
                </a:solidFill>
              </a:rPr>
              <a:t>R</a:t>
            </a:r>
            <a:r>
              <a:rPr lang="en-US" sz="2041" b="1" dirty="0">
                <a:solidFill>
                  <a:srgbClr val="00B050"/>
                </a:solidFill>
              </a:rPr>
              <a:t>G</a:t>
            </a:r>
            <a:r>
              <a:rPr lang="en-US" sz="2041" b="1" dirty="0">
                <a:solidFill>
                  <a:srgbClr val="0070C0"/>
                </a:solidFill>
              </a:rPr>
              <a:t>B </a:t>
            </a:r>
            <a:r>
              <a:rPr lang="en-US" sz="2041" b="1"/>
              <a:t>= </a:t>
            </a:r>
            <a:endParaRPr lang="en-US" sz="2041" dirty="0"/>
          </a:p>
        </p:txBody>
      </p:sp>
    </p:spTree>
    <p:extLst>
      <p:ext uri="{BB962C8B-B14F-4D97-AF65-F5344CB8AC3E}">
        <p14:creationId xmlns:p14="http://schemas.microsoft.com/office/powerpoint/2010/main" val="468607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a:cxnSpLocks/>
          </p:cNvCxnSpPr>
          <p:nvPr/>
        </p:nvCxnSpPr>
        <p:spPr>
          <a:xfrm flipV="1">
            <a:off x="6280022" y="1663586"/>
            <a:ext cx="0" cy="4685401"/>
          </a:xfrm>
          <a:prstGeom prst="line">
            <a:avLst/>
          </a:prstGeom>
          <a:ln w="28575"/>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2461356" y="1426704"/>
            <a:ext cx="7944863"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553325" y="2313634"/>
            <a:ext cx="5411230" cy="1976695"/>
          </a:xfrm>
          <a:prstGeom prst="rect">
            <a:avLst/>
          </a:prstGeom>
          <a:noFill/>
        </p:spPr>
        <p:txBody>
          <a:bodyPr wrap="square" rtlCol="0">
            <a:spAutoFit/>
          </a:bodyPr>
          <a:lstStyle/>
          <a:p>
            <a:pPr marL="378380" indent="-360045">
              <a:buAutoNum type="arabicPeriod"/>
            </a:pPr>
            <a:r>
              <a:rPr lang="en-US" sz="2041" dirty="0"/>
              <a:t>Activity Card</a:t>
            </a:r>
          </a:p>
          <a:p>
            <a:pPr marL="378380" indent="-360045">
              <a:buAutoNum type="arabicPeriod"/>
            </a:pPr>
            <a:r>
              <a:rPr lang="en-US" sz="2041" dirty="0"/>
              <a:t>Use the Raspberry Pi, go to folder: /pi/AOLME/Session 4/  Open the </a:t>
            </a:r>
            <a:r>
              <a:rPr lang="en-US" sz="2041" b="1" dirty="0"/>
              <a:t>“Image Generator” </a:t>
            </a:r>
            <a:r>
              <a:rPr lang="en-US" sz="2041" dirty="0"/>
              <a:t>and set it to ‘Grayscale’</a:t>
            </a:r>
          </a:p>
          <a:p>
            <a:pPr marL="378380" indent="-360045">
              <a:buAutoNum type="arabicPeriod"/>
            </a:pPr>
            <a:r>
              <a:rPr lang="en-US" sz="2041" dirty="0"/>
              <a:t>Raspberry Pi and Monitor</a:t>
            </a:r>
          </a:p>
          <a:p>
            <a:pPr marL="378380" indent="-360045">
              <a:buAutoNum type="arabicPeriod"/>
            </a:pPr>
            <a:r>
              <a:rPr lang="en-US" sz="2041" dirty="0"/>
              <a:t>Student journal</a:t>
            </a:r>
          </a:p>
        </p:txBody>
      </p:sp>
      <p:pic>
        <p:nvPicPr>
          <p:cNvPr id="63" name="Picture 62" descr="Resultado de imagen para python programming icon"/>
          <p:cNvPicPr/>
          <p:nvPr/>
        </p:nvPicPr>
        <p:blipFill rotWithShape="1">
          <a:blip r:embed="rId3" cstate="hqprint">
            <a:extLst>
              <a:ext uri="{28A0092B-C50C-407E-A947-70E740481C1C}">
                <a14:useLocalDpi xmlns:a14="http://schemas.microsoft.com/office/drawing/2010/main"/>
              </a:ext>
            </a:extLst>
          </a:blip>
          <a:srcRect/>
          <a:stretch/>
        </p:blipFill>
        <p:spPr bwMode="auto">
          <a:xfrm>
            <a:off x="6920786" y="578258"/>
            <a:ext cx="742366" cy="654548"/>
          </a:xfrm>
          <a:prstGeom prst="rect">
            <a:avLst/>
          </a:prstGeom>
          <a:noFill/>
          <a:ln>
            <a:noFill/>
          </a:ln>
          <a:extLst>
            <a:ext uri="{53640926-AAD7-44D8-BBD7-CCE9431645EC}">
              <a14:shadowObscured xmlns:a14="http://schemas.microsoft.com/office/drawing/2010/main"/>
            </a:ext>
          </a:extLst>
        </p:spPr>
      </p:pic>
      <p:sp>
        <p:nvSpPr>
          <p:cNvPr id="19" name="Rectangle 18"/>
          <p:cNvSpPr/>
          <p:nvPr/>
        </p:nvSpPr>
        <p:spPr>
          <a:xfrm>
            <a:off x="169018" y="7026890"/>
            <a:ext cx="4937057" cy="406393"/>
          </a:xfrm>
          <a:prstGeom prst="rect">
            <a:avLst/>
          </a:prstGeom>
        </p:spPr>
        <p:txBody>
          <a:bodyPr wrap="none">
            <a:spAutoFit/>
          </a:bodyPr>
          <a:lstStyle/>
          <a:p>
            <a:r>
              <a:rPr lang="en-US" sz="2041" dirty="0">
                <a:latin typeface="Calibri" charset="0"/>
                <a:ea typeface="Times New Roman" charset="0"/>
                <a:cs typeface="Times New Roman" charset="0"/>
              </a:rPr>
              <a:t>AOLME PROJECT - LEVEL 1- SESSION 6- 2018</a:t>
            </a:r>
            <a:r>
              <a:rPr lang="en-US" sz="2041" dirty="0"/>
              <a:t> </a:t>
            </a:r>
          </a:p>
        </p:txBody>
      </p:sp>
      <p:sp>
        <p:nvSpPr>
          <p:cNvPr id="41" name="Rectangle 115"/>
          <p:cNvSpPr>
            <a:spLocks noChangeArrowheads="1"/>
          </p:cNvSpPr>
          <p:nvPr/>
        </p:nvSpPr>
        <p:spPr bwMode="auto">
          <a:xfrm>
            <a:off x="5178765" y="7090714"/>
            <a:ext cx="7598504" cy="368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6012" tIns="48006" rIns="96012" bIns="48006" numCol="1" anchor="ctr" anchorCtr="0" compatLnSpc="1">
            <a:prstTxWarp prst="textNoShape">
              <a:avLst/>
            </a:prstTxWarp>
            <a:spAutoFit/>
          </a:bodyPr>
          <a:lstStyle/>
          <a:p>
            <a:pPr algn="ctr" defTabSz="960120" eaLnBrk="0" fontAlgn="base" hangingPunct="0">
              <a:spcBef>
                <a:spcPct val="0"/>
              </a:spcBef>
              <a:spcAft>
                <a:spcPct val="0"/>
              </a:spcAft>
            </a:pPr>
            <a:r>
              <a:rPr lang="en-US" altLang="en-US" sz="840" dirty="0">
                <a:solidFill>
                  <a:schemeClr val="bg1">
                    <a:lumMod val="75000"/>
                  </a:schemeClr>
                </a:solidFill>
                <a:latin typeface="Arial Unicode MS" charset="0"/>
                <a:ea typeface="Times New Roman" charset="0"/>
                <a:cs typeface="Courier New" charset="0"/>
              </a:rPr>
              <a:t>MATERIALS DEVELOPED BY THE AOLME PROJECT AT THE UNIVERSITY OF NEW MEXICO, PLEASE DO NOT COPY OR DISTRIBUTE ANY OF THESE COPYRIGHTED TASKS WITHOUT PROPER AUTHORIZATION</a:t>
            </a:r>
            <a:endParaRPr lang="en-US" altLang="en-US" sz="840" dirty="0">
              <a:solidFill>
                <a:schemeClr val="bg1">
                  <a:lumMod val="75000"/>
                </a:schemeClr>
              </a:solidFill>
              <a:latin typeface="Arial" charset="0"/>
            </a:endParaRPr>
          </a:p>
        </p:txBody>
      </p:sp>
      <p:sp>
        <p:nvSpPr>
          <p:cNvPr id="32" name="TextBox 31"/>
          <p:cNvSpPr txBox="1"/>
          <p:nvPr/>
        </p:nvSpPr>
        <p:spPr>
          <a:xfrm>
            <a:off x="1604108" y="1654591"/>
            <a:ext cx="3523221" cy="406393"/>
          </a:xfrm>
          <a:prstGeom prst="rect">
            <a:avLst/>
          </a:prstGeom>
          <a:solidFill>
            <a:schemeClr val="accent2">
              <a:lumMod val="60000"/>
              <a:lumOff val="40000"/>
            </a:schemeClr>
          </a:solidFill>
        </p:spPr>
        <p:txBody>
          <a:bodyPr wrap="square" rtlCol="0">
            <a:spAutoFit/>
          </a:bodyPr>
          <a:lstStyle/>
          <a:p>
            <a:pPr algn="ctr"/>
            <a:r>
              <a:rPr lang="en-US" sz="2041" b="1" dirty="0"/>
              <a:t>Resources for the Activity</a:t>
            </a:r>
          </a:p>
        </p:txBody>
      </p:sp>
      <p:sp>
        <p:nvSpPr>
          <p:cNvPr id="40" name="TextBox 39"/>
          <p:cNvSpPr txBox="1"/>
          <p:nvPr/>
        </p:nvSpPr>
        <p:spPr>
          <a:xfrm>
            <a:off x="6972459" y="1605962"/>
            <a:ext cx="4939944" cy="406393"/>
          </a:xfrm>
          <a:prstGeom prst="rect">
            <a:avLst/>
          </a:prstGeom>
          <a:solidFill>
            <a:schemeClr val="accent2">
              <a:lumMod val="60000"/>
              <a:lumOff val="40000"/>
            </a:schemeClr>
          </a:solidFill>
        </p:spPr>
        <p:txBody>
          <a:bodyPr wrap="square" rtlCol="0">
            <a:spAutoFit/>
          </a:bodyPr>
          <a:lstStyle/>
          <a:p>
            <a:pPr algn="ctr"/>
            <a:r>
              <a:rPr lang="en-US" sz="2041" b="1" dirty="0"/>
              <a:t>Recommended Steps for the Activity</a:t>
            </a:r>
          </a:p>
        </p:txBody>
      </p:sp>
      <p:sp>
        <p:nvSpPr>
          <p:cNvPr id="11" name="Rectangle 10"/>
          <p:cNvSpPr/>
          <p:nvPr/>
        </p:nvSpPr>
        <p:spPr>
          <a:xfrm>
            <a:off x="670564" y="605273"/>
            <a:ext cx="11526447" cy="674031"/>
          </a:xfrm>
          <a:prstGeom prst="rect">
            <a:avLst/>
          </a:prstGeom>
        </p:spPr>
        <p:txBody>
          <a:bodyPr wrap="square">
            <a:spAutoFit/>
          </a:bodyPr>
          <a:lstStyle/>
          <a:p>
            <a:r>
              <a:rPr lang="en-US" sz="3780" b="1" dirty="0"/>
              <a:t>6.2. </a:t>
            </a:r>
            <a:r>
              <a:rPr lang="en-US" sz="3780" b="1" dirty="0">
                <a:effectLst>
                  <a:outerShdw blurRad="50800" dist="76200" dir="8100000" algn="tr" rotWithShape="0">
                    <a:prstClr val="black">
                      <a:alpha val="40000"/>
                    </a:prstClr>
                  </a:outerShdw>
                </a:effectLst>
              </a:rPr>
              <a:t>Images &amp; Numbers</a:t>
            </a:r>
            <a:endParaRPr lang="en-US" sz="3780" dirty="0">
              <a:effectLst>
                <a:outerShdw blurRad="50800" dist="76200" dir="8100000" algn="tr" rotWithShape="0">
                  <a:prstClr val="black">
                    <a:alpha val="40000"/>
                  </a:prstClr>
                </a:outerShdw>
              </a:effectLst>
            </a:endParaRPr>
          </a:p>
        </p:txBody>
      </p:sp>
      <p:sp>
        <p:nvSpPr>
          <p:cNvPr id="2" name="Rectangle 1"/>
          <p:cNvSpPr/>
          <p:nvPr/>
        </p:nvSpPr>
        <p:spPr>
          <a:xfrm>
            <a:off x="6280022" y="2224452"/>
            <a:ext cx="6400800" cy="4803238"/>
          </a:xfrm>
          <a:prstGeom prst="rect">
            <a:avLst/>
          </a:prstGeom>
        </p:spPr>
        <p:txBody>
          <a:bodyPr>
            <a:spAutoFit/>
          </a:bodyPr>
          <a:lstStyle/>
          <a:p>
            <a:pPr marL="378380" indent="-360045">
              <a:buAutoNum type="arabicPeriod"/>
            </a:pPr>
            <a:r>
              <a:rPr lang="en-US" sz="2041" dirty="0"/>
              <a:t>Identify that RGB works at the pixel level and it can be changed.</a:t>
            </a:r>
          </a:p>
          <a:p>
            <a:pPr marL="378380" indent="-360045">
              <a:buAutoNum type="arabicPeriod"/>
            </a:pPr>
            <a:r>
              <a:rPr lang="en-US" sz="2041" dirty="0"/>
              <a:t>Highlight how a grayscale pic is only one frame, but color pics include three frames, RGB, in different tones each frame, like the Mario illustration.</a:t>
            </a:r>
          </a:p>
          <a:p>
            <a:pPr marL="378380" indent="-360045">
              <a:buAutoNum type="arabicPeriod"/>
            </a:pPr>
            <a:r>
              <a:rPr lang="en-US" sz="2041" dirty="0"/>
              <a:t>Practice binary and hex numbers connected to colors. If needed, use materials from Session 5. Numbers could be corroborated through Python.</a:t>
            </a:r>
          </a:p>
          <a:p>
            <a:pPr marL="378380" indent="-360045">
              <a:buAutoNum type="arabicPeriod"/>
            </a:pPr>
            <a:r>
              <a:rPr lang="en-US" sz="2041" dirty="0"/>
              <a:t>Have students debrief what they learned by experimenting and take notes of that on journal. </a:t>
            </a:r>
          </a:p>
          <a:p>
            <a:pPr marL="378380" indent="-360045">
              <a:buAutoNum type="arabicPeriod"/>
            </a:pPr>
            <a:r>
              <a:rPr lang="en-US" sz="2041" dirty="0"/>
              <a:t>Activity 6.1 was to think about the components or colors to be combined to create another color, but this activity is to think about the RGB numerical values associated to that color combination to create new colors. </a:t>
            </a:r>
          </a:p>
        </p:txBody>
      </p:sp>
      <p:sp>
        <p:nvSpPr>
          <p:cNvPr id="12" name="Rectangle 11">
            <a:extLst>
              <a:ext uri="{FF2B5EF4-FFF2-40B4-BE49-F238E27FC236}">
                <a16:creationId xmlns:a16="http://schemas.microsoft.com/office/drawing/2014/main" id="{FE72F5BB-CBD7-E041-8564-3D893C1867F8}"/>
              </a:ext>
            </a:extLst>
          </p:cNvPr>
          <p:cNvSpPr/>
          <p:nvPr/>
        </p:nvSpPr>
        <p:spPr>
          <a:xfrm>
            <a:off x="458471" y="6438627"/>
            <a:ext cx="11640180" cy="720454"/>
          </a:xfrm>
          <a:prstGeom prst="rect">
            <a:avLst/>
          </a:prstGeom>
        </p:spPr>
        <p:txBody>
          <a:bodyPr wrap="square">
            <a:spAutoFit/>
          </a:bodyPr>
          <a:lstStyle/>
          <a:p>
            <a:pPr marL="675085" indent="-490061"/>
            <a:r>
              <a:rPr lang="en-US" sz="2041" b="1" dirty="0">
                <a:effectLst>
                  <a:outerShdw blurRad="50800" dist="76200" dir="2700000" algn="tl" rotWithShape="0">
                    <a:prstClr val="black">
                      <a:alpha val="40000"/>
                    </a:prstClr>
                  </a:outerShdw>
                </a:effectLst>
              </a:rPr>
              <a:t>Activity 2 Goal: </a:t>
            </a:r>
            <a:r>
              <a:rPr lang="en-US" sz="2041" dirty="0">
                <a:effectLst>
                  <a:outerShdw blurRad="50800" dist="76200" dir="2700000" algn="tl" rotWithShape="0">
                    <a:prstClr val="black">
                      <a:alpha val="40000"/>
                    </a:prstClr>
                  </a:outerShdw>
                </a:effectLst>
              </a:rPr>
              <a:t>Explore how Hex and decimal values are linked to pixel RGB values in color /grayscale images</a:t>
            </a:r>
          </a:p>
        </p:txBody>
      </p:sp>
    </p:spTree>
    <p:extLst>
      <p:ext uri="{BB962C8B-B14F-4D97-AF65-F5344CB8AC3E}">
        <p14:creationId xmlns:p14="http://schemas.microsoft.com/office/powerpoint/2010/main" val="1604898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 name="Group 19"/>
          <p:cNvGrpSpPr/>
          <p:nvPr/>
        </p:nvGrpSpPr>
        <p:grpSpPr>
          <a:xfrm>
            <a:off x="598664" y="1667661"/>
            <a:ext cx="11356125" cy="5261928"/>
            <a:chOff x="549253" y="1301464"/>
            <a:chExt cx="7943264" cy="4835686"/>
          </a:xfrm>
        </p:grpSpPr>
        <p:cxnSp>
          <p:nvCxnSpPr>
            <p:cNvPr id="8" name="Straight Connector 7"/>
            <p:cNvCxnSpPr/>
            <p:nvPr/>
          </p:nvCxnSpPr>
          <p:spPr>
            <a:xfrm>
              <a:off x="549253" y="3725625"/>
              <a:ext cx="389543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4597085" y="3725625"/>
              <a:ext cx="389543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4517717" y="3772213"/>
              <a:ext cx="0" cy="2364937"/>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4505048" y="1301464"/>
              <a:ext cx="0" cy="2364937"/>
            </a:xfrm>
            <a:prstGeom prst="line">
              <a:avLst/>
            </a:prstGeom>
            <a:ln w="28575"/>
          </p:spPr>
          <p:style>
            <a:lnRef idx="1">
              <a:schemeClr val="dk1"/>
            </a:lnRef>
            <a:fillRef idx="0">
              <a:schemeClr val="dk1"/>
            </a:fillRef>
            <a:effectRef idx="0">
              <a:schemeClr val="dk1"/>
            </a:effectRef>
            <a:fontRef idx="minor">
              <a:schemeClr val="tx1"/>
            </a:fontRef>
          </p:style>
        </p:cxnSp>
      </p:grpSp>
      <p:sp>
        <p:nvSpPr>
          <p:cNvPr id="4" name="Rectangle 3"/>
          <p:cNvSpPr/>
          <p:nvPr/>
        </p:nvSpPr>
        <p:spPr>
          <a:xfrm>
            <a:off x="510237" y="319741"/>
            <a:ext cx="11526447" cy="674031"/>
          </a:xfrm>
          <a:prstGeom prst="rect">
            <a:avLst/>
          </a:prstGeom>
        </p:spPr>
        <p:txBody>
          <a:bodyPr wrap="square">
            <a:spAutoFit/>
          </a:bodyPr>
          <a:lstStyle/>
          <a:p>
            <a:r>
              <a:rPr lang="en-US" sz="3780" b="1" dirty="0"/>
              <a:t>6.3. Processing Real-life Images with Python</a:t>
            </a:r>
            <a:endParaRPr lang="en-US" sz="3780" dirty="0"/>
          </a:p>
        </p:txBody>
      </p:sp>
      <p:cxnSp>
        <p:nvCxnSpPr>
          <p:cNvPr id="7" name="Straight Connector 6"/>
          <p:cNvCxnSpPr/>
          <p:nvPr/>
        </p:nvCxnSpPr>
        <p:spPr>
          <a:xfrm>
            <a:off x="2461356" y="1426704"/>
            <a:ext cx="7944863"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53030" y="1467226"/>
            <a:ext cx="3761263" cy="2862322"/>
          </a:xfrm>
          <a:prstGeom prst="rect">
            <a:avLst/>
          </a:prstGeom>
          <a:noFill/>
        </p:spPr>
        <p:txBody>
          <a:bodyPr wrap="square" rtlCol="0">
            <a:spAutoFit/>
          </a:bodyPr>
          <a:lstStyle/>
          <a:p>
            <a:pPr marL="360045" indent="-360045">
              <a:buFont typeface="+mj-lt"/>
              <a:buAutoNum type="arabicPeriod"/>
            </a:pPr>
            <a:r>
              <a:rPr lang="en-US" sz="2000" dirty="0"/>
              <a:t>Take a group picture of your team and upload it onto the folder with </a:t>
            </a:r>
            <a:r>
              <a:rPr lang="en-US" sz="2000" dirty="0" err="1"/>
              <a:t>AOLME.py</a:t>
            </a:r>
            <a:r>
              <a:rPr lang="en-US" sz="2000" dirty="0"/>
              <a:t>. Name the image file with a short name related to your team! Open IDLE and open </a:t>
            </a:r>
            <a:r>
              <a:rPr lang="en-US" sz="2000" b="1" dirty="0"/>
              <a:t>head.py</a:t>
            </a:r>
            <a:r>
              <a:rPr lang="en-US" sz="2000" dirty="0"/>
              <a:t>. To run the program click on play or hit the f5 key.  When done, save and name your file.</a:t>
            </a:r>
          </a:p>
        </p:txBody>
      </p:sp>
      <p:sp>
        <p:nvSpPr>
          <p:cNvPr id="22" name="TextBox 21"/>
          <p:cNvSpPr txBox="1"/>
          <p:nvPr/>
        </p:nvSpPr>
        <p:spPr>
          <a:xfrm>
            <a:off x="7672226" y="4317052"/>
            <a:ext cx="4483078" cy="2918876"/>
          </a:xfrm>
          <a:prstGeom prst="rect">
            <a:avLst/>
          </a:prstGeom>
          <a:noFill/>
        </p:spPr>
        <p:txBody>
          <a:bodyPr wrap="square" rtlCol="0">
            <a:spAutoFit/>
          </a:bodyPr>
          <a:lstStyle/>
          <a:p>
            <a:pPr marL="1088470" indent="-845106"/>
            <a:r>
              <a:rPr lang="en-US" sz="2000" dirty="0"/>
              <a:t>4. As team, take a </a:t>
            </a:r>
            <a:r>
              <a:rPr lang="en-US" sz="2000" dirty="0" err="1"/>
              <a:t>flashdrive</a:t>
            </a:r>
            <a:r>
              <a:rPr lang="en-US" sz="2000" dirty="0"/>
              <a:t> and borrow a picture from another team and come up with ideas to design and process that image.  When done, share it with the team you got the picture from. Take turns typing in the code. Save all the work that you do!</a:t>
            </a:r>
          </a:p>
        </p:txBody>
      </p:sp>
      <p:sp>
        <p:nvSpPr>
          <p:cNvPr id="30" name="TextBox 29"/>
          <p:cNvSpPr txBox="1"/>
          <p:nvPr/>
        </p:nvSpPr>
        <p:spPr>
          <a:xfrm>
            <a:off x="6216802" y="1433201"/>
            <a:ext cx="2412576" cy="2862322"/>
          </a:xfrm>
          <a:prstGeom prst="rect">
            <a:avLst/>
          </a:prstGeom>
          <a:noFill/>
        </p:spPr>
        <p:txBody>
          <a:bodyPr wrap="square" rtlCol="0">
            <a:spAutoFit/>
          </a:bodyPr>
          <a:lstStyle/>
          <a:p>
            <a:pPr marL="243364" indent="-230029"/>
            <a:r>
              <a:rPr lang="en-US" sz="1800" dirty="0"/>
              <a:t>2.  As a team, look for the functions and predict what they do. In the functions that use the name ’pets’, replace instead with the name of your image file.  Write what you find out.  Test the 6 options!!!</a:t>
            </a:r>
          </a:p>
        </p:txBody>
      </p:sp>
      <p:sp>
        <p:nvSpPr>
          <p:cNvPr id="33" name="TextBox 32"/>
          <p:cNvSpPr txBox="1"/>
          <p:nvPr/>
        </p:nvSpPr>
        <p:spPr>
          <a:xfrm>
            <a:off x="158144" y="4318664"/>
            <a:ext cx="2016098" cy="720454"/>
          </a:xfrm>
          <a:prstGeom prst="rect">
            <a:avLst/>
          </a:prstGeom>
          <a:noFill/>
        </p:spPr>
        <p:txBody>
          <a:bodyPr wrap="square" rtlCol="0">
            <a:spAutoFit/>
          </a:bodyPr>
          <a:lstStyle/>
          <a:p>
            <a:pPr marL="185024" indent="-185024"/>
            <a:r>
              <a:rPr lang="en-US" sz="2000" dirty="0"/>
              <a:t>3. Let’s process &amp; change images. </a:t>
            </a:r>
          </a:p>
        </p:txBody>
      </p:sp>
      <p:sp>
        <p:nvSpPr>
          <p:cNvPr id="19" name="Rectangle 14"/>
          <p:cNvSpPr>
            <a:spLocks noChangeArrowheads="1"/>
          </p:cNvSpPr>
          <p:nvPr/>
        </p:nvSpPr>
        <p:spPr bwMode="auto">
          <a:xfrm>
            <a:off x="3076445" y="3367562"/>
            <a:ext cx="193968" cy="42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6012" tIns="48006" rIns="96012" bIns="48006" numCol="1" anchor="ctr" anchorCtr="0" compatLnSpc="1">
            <a:prstTxWarp prst="textNoShape">
              <a:avLst/>
            </a:prstTxWarp>
            <a:spAutoFit/>
          </a:bodyPr>
          <a:lstStyle/>
          <a:p>
            <a:endParaRPr lang="en-US" sz="2041"/>
          </a:p>
        </p:txBody>
      </p:sp>
      <p:sp>
        <p:nvSpPr>
          <p:cNvPr id="70" name="Rectangle 69"/>
          <p:cNvSpPr/>
          <p:nvPr/>
        </p:nvSpPr>
        <p:spPr>
          <a:xfrm>
            <a:off x="169018" y="7026890"/>
            <a:ext cx="4937057" cy="406393"/>
          </a:xfrm>
          <a:prstGeom prst="rect">
            <a:avLst/>
          </a:prstGeom>
        </p:spPr>
        <p:txBody>
          <a:bodyPr wrap="none">
            <a:spAutoFit/>
          </a:bodyPr>
          <a:lstStyle/>
          <a:p>
            <a:r>
              <a:rPr lang="en-US" sz="2041" dirty="0">
                <a:latin typeface="Calibri" charset="0"/>
                <a:ea typeface="Times New Roman" charset="0"/>
                <a:cs typeface="Times New Roman" charset="0"/>
              </a:rPr>
              <a:t>AOLME PROJECT - LEVEL 1- SESSION 6- 2019</a:t>
            </a:r>
            <a:r>
              <a:rPr lang="en-US" sz="2041" dirty="0"/>
              <a:t> </a:t>
            </a:r>
          </a:p>
        </p:txBody>
      </p:sp>
      <p:sp>
        <p:nvSpPr>
          <p:cNvPr id="5" name="Rectangle 115"/>
          <p:cNvSpPr>
            <a:spLocks noChangeArrowheads="1"/>
          </p:cNvSpPr>
          <p:nvPr/>
        </p:nvSpPr>
        <p:spPr bwMode="auto">
          <a:xfrm>
            <a:off x="5178765" y="7090714"/>
            <a:ext cx="7598504" cy="368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6012" tIns="48006" rIns="96012" bIns="48006" numCol="1" anchor="ctr" anchorCtr="0" compatLnSpc="1">
            <a:prstTxWarp prst="textNoShape">
              <a:avLst/>
            </a:prstTxWarp>
            <a:spAutoFit/>
          </a:bodyPr>
          <a:lstStyle/>
          <a:p>
            <a:pPr algn="ctr" defTabSz="960120" eaLnBrk="0" fontAlgn="base" hangingPunct="0">
              <a:spcBef>
                <a:spcPct val="0"/>
              </a:spcBef>
              <a:spcAft>
                <a:spcPct val="0"/>
              </a:spcAft>
            </a:pPr>
            <a:r>
              <a:rPr lang="en-US" altLang="en-US" sz="840" dirty="0">
                <a:solidFill>
                  <a:schemeClr val="bg1">
                    <a:lumMod val="75000"/>
                  </a:schemeClr>
                </a:solidFill>
                <a:latin typeface="Arial Unicode MS" charset="0"/>
                <a:ea typeface="Times New Roman" charset="0"/>
                <a:cs typeface="Courier New" charset="0"/>
              </a:rPr>
              <a:t>MATERIALS DEVELOPED BY THE AOLME PROJECT AT THE UNIVERSITY OF NEW MEXICO, PLEASE DO NOT COPY OR DISTRIBUTE ANY OF THESE COPYRIGHTED TASKS WITHOUT PROPER AUTHORIZATION</a:t>
            </a:r>
            <a:r>
              <a:rPr lang="en-US" altLang="en-US" sz="840" dirty="0">
                <a:solidFill>
                  <a:schemeClr val="bg1">
                    <a:lumMod val="75000"/>
                  </a:schemeClr>
                </a:solidFill>
              </a:rPr>
              <a:t> </a:t>
            </a:r>
            <a:endParaRPr lang="en-US" altLang="en-US" sz="840" dirty="0">
              <a:solidFill>
                <a:schemeClr val="bg1">
                  <a:lumMod val="75000"/>
                </a:schemeClr>
              </a:solidFill>
              <a:latin typeface="Arial" charset="0"/>
            </a:endParaRPr>
          </a:p>
        </p:txBody>
      </p:sp>
      <p:pic>
        <p:nvPicPr>
          <p:cNvPr id="6" name="Picture 5"/>
          <p:cNvPicPr>
            <a:picLocks noChangeAspect="1"/>
          </p:cNvPicPr>
          <p:nvPr/>
        </p:nvPicPr>
        <p:blipFill rotWithShape="1">
          <a:blip r:embed="rId3" cstate="hq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a:ext>
            </a:extLst>
          </a:blip>
          <a:srcRect r="10708"/>
          <a:stretch/>
        </p:blipFill>
        <p:spPr>
          <a:xfrm>
            <a:off x="3585026" y="1624020"/>
            <a:ext cx="1430848" cy="1334407"/>
          </a:xfrm>
          <a:prstGeom prst="rect">
            <a:avLst/>
          </a:prstGeom>
        </p:spPr>
      </p:pic>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9877" y="3015052"/>
            <a:ext cx="2611745" cy="1224981"/>
          </a:xfrm>
          <a:prstGeom prst="rect">
            <a:avLst/>
          </a:prstGeom>
        </p:spPr>
      </p:pic>
      <p:grpSp>
        <p:nvGrpSpPr>
          <p:cNvPr id="39" name="Group 38"/>
          <p:cNvGrpSpPr/>
          <p:nvPr/>
        </p:nvGrpSpPr>
        <p:grpSpPr>
          <a:xfrm>
            <a:off x="8582486" y="1182473"/>
            <a:ext cx="4125792" cy="3088788"/>
            <a:chOff x="6256056" y="625784"/>
            <a:chExt cx="3985657" cy="4572596"/>
          </a:xfrm>
        </p:grpSpPr>
        <p:pic>
          <p:nvPicPr>
            <p:cNvPr id="12" name="Picture 11"/>
            <p:cNvPicPr>
              <a:picLocks noChangeAspect="1"/>
            </p:cNvPicPr>
            <p:nvPr/>
          </p:nvPicPr>
          <p:blipFill>
            <a:blip r:embed="rId6"/>
            <a:stretch>
              <a:fillRect/>
            </a:stretch>
          </p:blipFill>
          <p:spPr>
            <a:xfrm>
              <a:off x="6264569" y="625784"/>
              <a:ext cx="2681858" cy="838081"/>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3194" y="1461611"/>
              <a:ext cx="2664608" cy="997367"/>
            </a:xfrm>
            <a:prstGeom prst="rect">
              <a:avLst/>
            </a:prstGeom>
          </p:spPr>
        </p:pic>
        <p:pic>
          <p:nvPicPr>
            <p:cNvPr id="25" name="Picture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69307" y="3393731"/>
              <a:ext cx="2663614" cy="976913"/>
            </a:xfrm>
            <a:prstGeom prst="rect">
              <a:avLst/>
            </a:prstGeom>
          </p:spPr>
        </p:pic>
        <p:pic>
          <p:nvPicPr>
            <p:cNvPr id="26" name="Picture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56056" y="4366661"/>
              <a:ext cx="2684187" cy="831719"/>
            </a:xfrm>
            <a:prstGeom prst="rect">
              <a:avLst/>
            </a:prstGeom>
          </p:spPr>
        </p:pic>
        <p:grpSp>
          <p:nvGrpSpPr>
            <p:cNvPr id="34" name="Group 33"/>
            <p:cNvGrpSpPr/>
            <p:nvPr/>
          </p:nvGrpSpPr>
          <p:grpSpPr>
            <a:xfrm>
              <a:off x="6268810" y="2448931"/>
              <a:ext cx="3972903" cy="972109"/>
              <a:chOff x="5315222" y="2488120"/>
              <a:chExt cx="3972903" cy="972109"/>
            </a:xfrm>
          </p:grpSpPr>
          <p:pic>
            <p:nvPicPr>
              <p:cNvPr id="18" name="Picture 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15222" y="2488120"/>
                <a:ext cx="2664608" cy="956030"/>
              </a:xfrm>
              <a:prstGeom prst="rect">
                <a:avLst/>
              </a:prstGeom>
            </p:spPr>
          </p:pic>
          <p:pic>
            <p:nvPicPr>
              <p:cNvPr id="32" name="Picture 31"/>
              <p:cNvPicPr>
                <a:picLocks noChangeAspect="1"/>
              </p:cNvPicPr>
              <p:nvPr/>
            </p:nvPicPr>
            <p:blipFill rotWithShape="1">
              <a:blip r:embed="rId11">
                <a:extLst>
                  <a:ext uri="{28A0092B-C50C-407E-A947-70E740481C1C}">
                    <a14:useLocalDpi xmlns:a14="http://schemas.microsoft.com/office/drawing/2010/main" val="0"/>
                  </a:ext>
                </a:extLst>
              </a:blip>
              <a:srcRect l="-1" t="12756" r="6503"/>
              <a:stretch/>
            </p:blipFill>
            <p:spPr>
              <a:xfrm>
                <a:off x="7843712" y="2488464"/>
                <a:ext cx="1444413" cy="971765"/>
              </a:xfrm>
              <a:prstGeom prst="rect">
                <a:avLst/>
              </a:prstGeom>
            </p:spPr>
          </p:pic>
        </p:grpSp>
      </p:grpSp>
      <p:grpSp>
        <p:nvGrpSpPr>
          <p:cNvPr id="37" name="Group 36"/>
          <p:cNvGrpSpPr/>
          <p:nvPr/>
        </p:nvGrpSpPr>
        <p:grpSpPr>
          <a:xfrm>
            <a:off x="2287709" y="4334528"/>
            <a:ext cx="3934451" cy="946781"/>
            <a:chOff x="4940782" y="4367788"/>
            <a:chExt cx="4737208" cy="1181299"/>
          </a:xfrm>
        </p:grpSpPr>
        <p:pic>
          <p:nvPicPr>
            <p:cNvPr id="35" name="Picture 3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40782" y="4367788"/>
              <a:ext cx="2580207" cy="1181299"/>
            </a:xfrm>
            <a:prstGeom prst="rect">
              <a:avLst/>
            </a:prstGeom>
          </p:spPr>
        </p:pic>
        <p:pic>
          <p:nvPicPr>
            <p:cNvPr id="36" name="Picture 3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437239" y="4383867"/>
              <a:ext cx="2240751" cy="1074749"/>
            </a:xfrm>
            <a:prstGeom prst="rect">
              <a:avLst/>
            </a:prstGeom>
          </p:spPr>
        </p:pic>
      </p:grpSp>
      <p:pic>
        <p:nvPicPr>
          <p:cNvPr id="27" name="Picture 26"/>
          <p:cNvPicPr>
            <a:picLocks noChangeAspect="1"/>
          </p:cNvPicPr>
          <p:nvPr/>
        </p:nvPicPr>
        <p:blipFill rotWithShape="1">
          <a:blip r:embed="rId14">
            <a:extLst>
              <a:ext uri="{28A0092B-C50C-407E-A947-70E740481C1C}">
                <a14:useLocalDpi xmlns:a14="http://schemas.microsoft.com/office/drawing/2010/main" val="0"/>
              </a:ext>
            </a:extLst>
          </a:blip>
          <a:srcRect r="-1674"/>
          <a:stretch/>
        </p:blipFill>
        <p:spPr>
          <a:xfrm>
            <a:off x="11181717" y="3268648"/>
            <a:ext cx="1595553" cy="746379"/>
          </a:xfrm>
          <a:prstGeom prst="rect">
            <a:avLst/>
          </a:prstGeom>
          <a:ln>
            <a:solidFill>
              <a:schemeClr val="accent6"/>
            </a:solidFill>
          </a:ln>
        </p:spPr>
      </p:pic>
      <p:sp>
        <p:nvSpPr>
          <p:cNvPr id="65" name="TextBox 64"/>
          <p:cNvSpPr txBox="1"/>
          <p:nvPr/>
        </p:nvSpPr>
        <p:spPr>
          <a:xfrm>
            <a:off x="11324127" y="148680"/>
            <a:ext cx="1284540" cy="2062103"/>
          </a:xfrm>
          <a:prstGeom prst="rect">
            <a:avLst/>
          </a:prstGeom>
          <a:solidFill>
            <a:schemeClr val="accent1">
              <a:lumMod val="40000"/>
              <a:lumOff val="60000"/>
            </a:schemeClr>
          </a:solidFill>
          <a:ln>
            <a:solidFill>
              <a:srgbClr val="FFC000"/>
            </a:solidFill>
          </a:ln>
        </p:spPr>
        <p:txBody>
          <a:bodyPr wrap="square" rtlCol="0" anchor="ctr">
            <a:spAutoFit/>
          </a:bodyPr>
          <a:lstStyle/>
          <a:p>
            <a:pPr marL="13335" algn="ctr"/>
            <a:r>
              <a:rPr lang="en-US" sz="1600" dirty="0"/>
              <a:t>Take turns typing and running the code and discussing line-by-line what the code does.</a:t>
            </a:r>
          </a:p>
        </p:txBody>
      </p:sp>
      <p:sp>
        <p:nvSpPr>
          <p:cNvPr id="40" name="TextBox 39"/>
          <p:cNvSpPr txBox="1"/>
          <p:nvPr/>
        </p:nvSpPr>
        <p:spPr>
          <a:xfrm>
            <a:off x="5024477" y="1633702"/>
            <a:ext cx="1195881" cy="1223412"/>
          </a:xfrm>
          <a:prstGeom prst="rect">
            <a:avLst/>
          </a:prstGeom>
          <a:solidFill>
            <a:schemeClr val="accent1">
              <a:lumMod val="40000"/>
              <a:lumOff val="60000"/>
            </a:schemeClr>
          </a:solidFill>
          <a:ln>
            <a:solidFill>
              <a:srgbClr val="FFC000"/>
            </a:solidFill>
          </a:ln>
        </p:spPr>
        <p:txBody>
          <a:bodyPr wrap="square" rtlCol="0" anchor="ctr">
            <a:spAutoFit/>
          </a:bodyPr>
          <a:lstStyle/>
          <a:p>
            <a:pPr algn="ctr"/>
            <a:r>
              <a:rPr lang="en-US" sz="1470" dirty="0"/>
              <a:t>The </a:t>
            </a:r>
            <a:r>
              <a:rPr lang="en-US" sz="1470" b="1" dirty="0">
                <a:solidFill>
                  <a:srgbClr val="FF0000"/>
                </a:solidFill>
              </a:rPr>
              <a:t>R</a:t>
            </a:r>
            <a:r>
              <a:rPr lang="en-US" sz="1470" b="1" dirty="0">
                <a:solidFill>
                  <a:srgbClr val="00B050"/>
                </a:solidFill>
              </a:rPr>
              <a:t>G</a:t>
            </a:r>
            <a:r>
              <a:rPr lang="en-US" sz="1470" b="1" dirty="0">
                <a:solidFill>
                  <a:srgbClr val="0070C0"/>
                </a:solidFill>
              </a:rPr>
              <a:t>B</a:t>
            </a:r>
            <a:r>
              <a:rPr lang="en-US" sz="1470" dirty="0"/>
              <a:t> components determine the colors in your image.</a:t>
            </a:r>
          </a:p>
        </p:txBody>
      </p:sp>
      <p:grpSp>
        <p:nvGrpSpPr>
          <p:cNvPr id="45" name="Group 44"/>
          <p:cNvGrpSpPr/>
          <p:nvPr/>
        </p:nvGrpSpPr>
        <p:grpSpPr>
          <a:xfrm>
            <a:off x="2649667" y="5037371"/>
            <a:ext cx="3528970" cy="746822"/>
            <a:chOff x="2170793" y="4878052"/>
            <a:chExt cx="3360924" cy="711259"/>
          </a:xfrm>
        </p:grpSpPr>
        <p:pic>
          <p:nvPicPr>
            <p:cNvPr id="42" name="Picture 4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70793" y="4984001"/>
              <a:ext cx="2491866" cy="600007"/>
            </a:xfrm>
            <a:prstGeom prst="rect">
              <a:avLst/>
            </a:prstGeom>
          </p:spPr>
        </p:pic>
        <p:pic>
          <p:nvPicPr>
            <p:cNvPr id="43" name="Picture 4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588526" y="4878052"/>
              <a:ext cx="943191" cy="711259"/>
            </a:xfrm>
            <a:prstGeom prst="rect">
              <a:avLst/>
            </a:prstGeom>
          </p:spPr>
        </p:pic>
      </p:grpSp>
      <p:pic>
        <p:nvPicPr>
          <p:cNvPr id="44" name="Picture 4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002536" y="5729218"/>
            <a:ext cx="4219625" cy="1290589"/>
          </a:xfrm>
          <a:prstGeom prst="rect">
            <a:avLst/>
          </a:prstGeom>
        </p:spPr>
      </p:pic>
      <p:grpSp>
        <p:nvGrpSpPr>
          <p:cNvPr id="48" name="Group 47"/>
          <p:cNvGrpSpPr/>
          <p:nvPr/>
        </p:nvGrpSpPr>
        <p:grpSpPr>
          <a:xfrm>
            <a:off x="8300200" y="1103056"/>
            <a:ext cx="467121" cy="2814241"/>
            <a:chOff x="8072845" y="805828"/>
            <a:chExt cx="444877" cy="2680230"/>
          </a:xfrm>
        </p:grpSpPr>
        <p:sp>
          <p:nvSpPr>
            <p:cNvPr id="47" name="TextBox 46"/>
            <p:cNvSpPr txBox="1"/>
            <p:nvPr/>
          </p:nvSpPr>
          <p:spPr>
            <a:xfrm>
              <a:off x="8072845" y="805828"/>
              <a:ext cx="396981" cy="241825"/>
            </a:xfrm>
            <a:prstGeom prst="rect">
              <a:avLst/>
            </a:prstGeom>
            <a:noFill/>
          </p:spPr>
          <p:txBody>
            <a:bodyPr wrap="square" rtlCol="0">
              <a:spAutoFit/>
            </a:bodyPr>
            <a:lstStyle/>
            <a:p>
              <a:r>
                <a:rPr lang="en-US" sz="1050" b="1">
                  <a:solidFill>
                    <a:schemeClr val="accent3"/>
                  </a:solidFill>
                </a:rPr>
                <a:t>(a)</a:t>
              </a:r>
            </a:p>
          </p:txBody>
        </p:sp>
        <p:sp>
          <p:nvSpPr>
            <p:cNvPr id="71" name="TextBox 70"/>
            <p:cNvSpPr txBox="1"/>
            <p:nvPr/>
          </p:nvSpPr>
          <p:spPr>
            <a:xfrm>
              <a:off x="8094615" y="1389304"/>
              <a:ext cx="396981" cy="241825"/>
            </a:xfrm>
            <a:prstGeom prst="rect">
              <a:avLst/>
            </a:prstGeom>
            <a:noFill/>
          </p:spPr>
          <p:txBody>
            <a:bodyPr wrap="square" rtlCol="0">
              <a:spAutoFit/>
            </a:bodyPr>
            <a:lstStyle/>
            <a:p>
              <a:r>
                <a:rPr lang="en-US" sz="1050" b="1" dirty="0">
                  <a:solidFill>
                    <a:schemeClr val="accent3"/>
                  </a:solidFill>
                </a:rPr>
                <a:t>(b)</a:t>
              </a:r>
            </a:p>
          </p:txBody>
        </p:sp>
        <p:sp>
          <p:nvSpPr>
            <p:cNvPr id="72" name="TextBox 71"/>
            <p:cNvSpPr txBox="1"/>
            <p:nvPr/>
          </p:nvSpPr>
          <p:spPr>
            <a:xfrm>
              <a:off x="8120741" y="2003256"/>
              <a:ext cx="396981" cy="241825"/>
            </a:xfrm>
            <a:prstGeom prst="rect">
              <a:avLst/>
            </a:prstGeom>
            <a:noFill/>
          </p:spPr>
          <p:txBody>
            <a:bodyPr wrap="square" rtlCol="0">
              <a:spAutoFit/>
            </a:bodyPr>
            <a:lstStyle/>
            <a:p>
              <a:r>
                <a:rPr lang="en-US" sz="1050" b="1" dirty="0">
                  <a:solidFill>
                    <a:schemeClr val="accent3"/>
                  </a:solidFill>
                </a:rPr>
                <a:t>(c)</a:t>
              </a:r>
            </a:p>
          </p:txBody>
        </p:sp>
        <p:sp>
          <p:nvSpPr>
            <p:cNvPr id="73" name="TextBox 72"/>
            <p:cNvSpPr txBox="1"/>
            <p:nvPr/>
          </p:nvSpPr>
          <p:spPr>
            <a:xfrm>
              <a:off x="8107678" y="2617212"/>
              <a:ext cx="396981" cy="241825"/>
            </a:xfrm>
            <a:prstGeom prst="rect">
              <a:avLst/>
            </a:prstGeom>
            <a:noFill/>
          </p:spPr>
          <p:txBody>
            <a:bodyPr wrap="square" rtlCol="0">
              <a:spAutoFit/>
            </a:bodyPr>
            <a:lstStyle/>
            <a:p>
              <a:r>
                <a:rPr lang="en-US" sz="1050" b="1" dirty="0">
                  <a:solidFill>
                    <a:schemeClr val="accent3"/>
                  </a:solidFill>
                </a:rPr>
                <a:t>(d)</a:t>
              </a:r>
            </a:p>
          </p:txBody>
        </p:sp>
        <p:sp>
          <p:nvSpPr>
            <p:cNvPr id="74" name="TextBox 73"/>
            <p:cNvSpPr txBox="1"/>
            <p:nvPr/>
          </p:nvSpPr>
          <p:spPr>
            <a:xfrm>
              <a:off x="8107678" y="3244233"/>
              <a:ext cx="396981" cy="241825"/>
            </a:xfrm>
            <a:prstGeom prst="rect">
              <a:avLst/>
            </a:prstGeom>
            <a:noFill/>
          </p:spPr>
          <p:txBody>
            <a:bodyPr wrap="square" rtlCol="0">
              <a:spAutoFit/>
            </a:bodyPr>
            <a:lstStyle/>
            <a:p>
              <a:r>
                <a:rPr lang="en-US" sz="1050" b="1" dirty="0">
                  <a:solidFill>
                    <a:schemeClr val="accent3"/>
                  </a:solidFill>
                </a:rPr>
                <a:t>(e)</a:t>
              </a:r>
            </a:p>
          </p:txBody>
        </p:sp>
      </p:grpSp>
      <p:sp>
        <p:nvSpPr>
          <p:cNvPr id="75" name="TextBox 74"/>
          <p:cNvSpPr txBox="1"/>
          <p:nvPr/>
        </p:nvSpPr>
        <p:spPr>
          <a:xfrm>
            <a:off x="12358118" y="3230419"/>
            <a:ext cx="416830" cy="253916"/>
          </a:xfrm>
          <a:prstGeom prst="rect">
            <a:avLst/>
          </a:prstGeom>
          <a:noFill/>
        </p:spPr>
        <p:txBody>
          <a:bodyPr wrap="square" rtlCol="0">
            <a:spAutoFit/>
          </a:bodyPr>
          <a:lstStyle/>
          <a:p>
            <a:r>
              <a:rPr lang="en-US" sz="1050" b="1" dirty="0">
                <a:solidFill>
                  <a:schemeClr val="accent3"/>
                </a:solidFill>
              </a:rPr>
              <a:t>(f)</a:t>
            </a:r>
          </a:p>
        </p:txBody>
      </p:sp>
      <p:grpSp>
        <p:nvGrpSpPr>
          <p:cNvPr id="52" name="Group 51"/>
          <p:cNvGrpSpPr/>
          <p:nvPr/>
        </p:nvGrpSpPr>
        <p:grpSpPr>
          <a:xfrm>
            <a:off x="7411850" y="5165230"/>
            <a:ext cx="1316502" cy="1452030"/>
            <a:chOff x="6512178" y="4385767"/>
            <a:chExt cx="2087293" cy="1772716"/>
          </a:xfrm>
        </p:grpSpPr>
        <p:pic>
          <p:nvPicPr>
            <p:cNvPr id="76" name="Picture 75"/>
            <p:cNvPicPr>
              <a:picLocks noChangeAspect="1"/>
            </p:cNvPicPr>
            <p:nvPr/>
          </p:nvPicPr>
          <p:blipFill>
            <a:blip r:embed="rId18" cstate="hqprint">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6512178" y="4385767"/>
              <a:ext cx="2087293" cy="1772716"/>
            </a:xfrm>
            <a:prstGeom prst="rect">
              <a:avLst/>
            </a:prstGeom>
          </p:spPr>
        </p:pic>
        <p:sp>
          <p:nvSpPr>
            <p:cNvPr id="49" name="Smiley Face 48"/>
            <p:cNvSpPr/>
            <p:nvPr/>
          </p:nvSpPr>
          <p:spPr>
            <a:xfrm>
              <a:off x="7297582" y="4412634"/>
              <a:ext cx="205327" cy="277461"/>
            </a:xfrm>
            <a:prstGeom prst="smileyFac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41"/>
            </a:p>
          </p:txBody>
        </p:sp>
      </p:grpSp>
      <p:pic>
        <p:nvPicPr>
          <p:cNvPr id="50" name="Picture 49"/>
          <p:cNvPicPr>
            <a:picLocks noChangeAspect="1"/>
          </p:cNvPicPr>
          <p:nvPr/>
        </p:nvPicPr>
        <p:blipFill>
          <a:blip r:embed="rId19">
            <a:clrChange>
              <a:clrFrom>
                <a:srgbClr val="FFFFFF"/>
              </a:clrFrom>
              <a:clrTo>
                <a:srgbClr val="FFFFFF">
                  <a:alpha val="0"/>
                </a:srgbClr>
              </a:clrTo>
            </a:clrChange>
          </a:blip>
          <a:stretch>
            <a:fillRect/>
          </a:stretch>
        </p:blipFill>
        <p:spPr>
          <a:xfrm>
            <a:off x="7292610" y="4441929"/>
            <a:ext cx="703537" cy="711184"/>
          </a:xfrm>
          <a:prstGeom prst="rect">
            <a:avLst/>
          </a:prstGeom>
        </p:spPr>
      </p:pic>
      <p:sp>
        <p:nvSpPr>
          <p:cNvPr id="53" name="TextBox 52"/>
          <p:cNvSpPr txBox="1"/>
          <p:nvPr/>
        </p:nvSpPr>
        <p:spPr>
          <a:xfrm>
            <a:off x="437982" y="4994986"/>
            <a:ext cx="1651999" cy="544765"/>
          </a:xfrm>
          <a:prstGeom prst="rect">
            <a:avLst/>
          </a:prstGeom>
          <a:solidFill>
            <a:schemeClr val="accent1">
              <a:lumMod val="40000"/>
              <a:lumOff val="60000"/>
            </a:schemeClr>
          </a:solidFill>
          <a:ln>
            <a:solidFill>
              <a:schemeClr val="accent1"/>
            </a:solidFill>
          </a:ln>
        </p:spPr>
        <p:txBody>
          <a:bodyPr wrap="square" rtlCol="0">
            <a:spAutoFit/>
          </a:bodyPr>
          <a:lstStyle/>
          <a:p>
            <a:r>
              <a:rPr lang="en-US" sz="1470" dirty="0"/>
              <a:t>Code for changes at the pixel level</a:t>
            </a:r>
          </a:p>
        </p:txBody>
      </p:sp>
      <p:sp>
        <p:nvSpPr>
          <p:cNvPr id="77" name="TextBox 76"/>
          <p:cNvSpPr txBox="1"/>
          <p:nvPr/>
        </p:nvSpPr>
        <p:spPr>
          <a:xfrm>
            <a:off x="266276" y="6374513"/>
            <a:ext cx="1426261" cy="544765"/>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US" sz="1470" dirty="0"/>
              <a:t>Code to change </a:t>
            </a:r>
            <a:r>
              <a:rPr lang="en-US" sz="1470" dirty="0" err="1"/>
              <a:t>pixel_range</a:t>
            </a:r>
            <a:r>
              <a:rPr lang="en-US" sz="1470" dirty="0"/>
              <a:t>. </a:t>
            </a:r>
          </a:p>
        </p:txBody>
      </p:sp>
      <p:sp>
        <p:nvSpPr>
          <p:cNvPr id="78" name="TextBox 77"/>
          <p:cNvSpPr txBox="1"/>
          <p:nvPr/>
        </p:nvSpPr>
        <p:spPr>
          <a:xfrm>
            <a:off x="4824614" y="6404914"/>
            <a:ext cx="1642384" cy="722505"/>
          </a:xfrm>
          <a:prstGeom prst="rect">
            <a:avLst/>
          </a:prstGeom>
          <a:noFill/>
          <a:ln>
            <a:noFill/>
          </a:ln>
        </p:spPr>
        <p:txBody>
          <a:bodyPr wrap="square" rtlCol="0">
            <a:spAutoFit/>
          </a:bodyPr>
          <a:lstStyle/>
          <a:p>
            <a:r>
              <a:rPr lang="en-US" sz="1365" dirty="0"/>
              <a:t>Arguments are the input or variables (data) in a function. </a:t>
            </a:r>
          </a:p>
        </p:txBody>
      </p:sp>
      <p:sp>
        <p:nvSpPr>
          <p:cNvPr id="59" name="Left Brace 58"/>
          <p:cNvSpPr/>
          <p:nvPr/>
        </p:nvSpPr>
        <p:spPr>
          <a:xfrm>
            <a:off x="1582193" y="5738440"/>
            <a:ext cx="420343" cy="1358736"/>
          </a:xfrm>
          <a:prstGeom prst="leftBrace">
            <a:avLst>
              <a:gd name="adj1" fmla="val 8333"/>
              <a:gd name="adj2" fmla="val 69180"/>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41"/>
          </a:p>
        </p:txBody>
      </p:sp>
      <p:sp>
        <p:nvSpPr>
          <p:cNvPr id="46" name="Left Brace 45"/>
          <p:cNvSpPr/>
          <p:nvPr/>
        </p:nvSpPr>
        <p:spPr>
          <a:xfrm>
            <a:off x="2041014" y="4315617"/>
            <a:ext cx="420343" cy="1358736"/>
          </a:xfrm>
          <a:prstGeom prst="leftBrace">
            <a:avLst>
              <a:gd name="adj1" fmla="val 8333"/>
              <a:gd name="adj2" fmla="val 69180"/>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41"/>
          </a:p>
        </p:txBody>
      </p:sp>
      <p:grpSp>
        <p:nvGrpSpPr>
          <p:cNvPr id="79" name="Group 78"/>
          <p:cNvGrpSpPr/>
          <p:nvPr/>
        </p:nvGrpSpPr>
        <p:grpSpPr>
          <a:xfrm>
            <a:off x="3957897" y="4867326"/>
            <a:ext cx="2508136" cy="262059"/>
            <a:chOff x="3769425" y="4376469"/>
            <a:chExt cx="2388701" cy="249580"/>
          </a:xfrm>
        </p:grpSpPr>
        <p:sp>
          <p:nvSpPr>
            <p:cNvPr id="54" name="TextBox 53"/>
            <p:cNvSpPr txBox="1"/>
            <p:nvPr/>
          </p:nvSpPr>
          <p:spPr>
            <a:xfrm>
              <a:off x="4644634" y="4376469"/>
              <a:ext cx="1513492" cy="2495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1103" b="1"/>
                <a:t>Position</a:t>
              </a:r>
              <a:r>
                <a:rPr lang="en-US" sz="1103"/>
                <a:t>: Row-column</a:t>
              </a:r>
              <a:endParaRPr lang="en-US" sz="1103" dirty="0"/>
            </a:p>
          </p:txBody>
        </p:sp>
        <p:cxnSp>
          <p:nvCxnSpPr>
            <p:cNvPr id="56" name="Elbow Connector 55"/>
            <p:cNvCxnSpPr/>
            <p:nvPr/>
          </p:nvCxnSpPr>
          <p:spPr>
            <a:xfrm>
              <a:off x="3769425" y="4438760"/>
              <a:ext cx="844429" cy="112719"/>
            </a:xfrm>
            <a:prstGeom prst="bentConnector3">
              <a:avLst>
                <a:gd name="adj1" fmla="val -414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2" name="Group 91"/>
          <p:cNvGrpSpPr/>
          <p:nvPr/>
        </p:nvGrpSpPr>
        <p:grpSpPr>
          <a:xfrm>
            <a:off x="4616642" y="5512715"/>
            <a:ext cx="659090" cy="776224"/>
            <a:chOff x="4396801" y="4978061"/>
            <a:chExt cx="627705" cy="739261"/>
          </a:xfrm>
        </p:grpSpPr>
        <p:cxnSp>
          <p:nvCxnSpPr>
            <p:cNvPr id="81" name="Elbow Connector 80"/>
            <p:cNvCxnSpPr/>
            <p:nvPr/>
          </p:nvCxnSpPr>
          <p:spPr>
            <a:xfrm rot="5400000">
              <a:off x="4343909" y="5036725"/>
              <a:ext cx="739261" cy="621933"/>
            </a:xfrm>
            <a:prstGeom prst="bentConnector3">
              <a:avLst>
                <a:gd name="adj1" fmla="val 34097"/>
              </a:avLst>
            </a:prstGeom>
            <a:ln w="28575">
              <a:solidFill>
                <a:schemeClr val="accent3">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4396801" y="5240840"/>
              <a:ext cx="583613" cy="303380"/>
            </a:xfrm>
            <a:prstGeom prst="rect">
              <a:avLst/>
            </a:prstGeom>
            <a:solidFill>
              <a:schemeClr val="accent3">
                <a:lumMod val="20000"/>
                <a:lumOff val="80000"/>
              </a:schemeClr>
            </a:solidFill>
            <a:ln w="28575">
              <a:solidFill>
                <a:schemeClr val="accent3">
                  <a:lumMod val="75000"/>
                </a:schemeClr>
              </a:solidFill>
            </a:ln>
          </p:spPr>
          <p:txBody>
            <a:bodyPr wrap="square" rtlCol="0">
              <a:spAutoFit/>
            </a:bodyPr>
            <a:lstStyle/>
            <a:p>
              <a:r>
                <a:rPr lang="en-US" sz="1470" b="1" dirty="0">
                  <a:solidFill>
                    <a:srgbClr val="FF0000"/>
                  </a:solidFill>
                </a:rPr>
                <a:t>R</a:t>
              </a:r>
              <a:r>
                <a:rPr lang="en-US" sz="1470" b="1" dirty="0">
                  <a:solidFill>
                    <a:srgbClr val="00B050"/>
                  </a:solidFill>
                </a:rPr>
                <a:t>G</a:t>
              </a:r>
              <a:r>
                <a:rPr lang="en-US" sz="1470" b="1" dirty="0">
                  <a:solidFill>
                    <a:srgbClr val="0070C0"/>
                  </a:solidFill>
                </a:rPr>
                <a:t>B</a:t>
              </a:r>
              <a:endParaRPr lang="en-US" sz="1470" dirty="0"/>
            </a:p>
          </p:txBody>
        </p:sp>
      </p:grpSp>
      <p:sp>
        <p:nvSpPr>
          <p:cNvPr id="94" name="TextBox 93"/>
          <p:cNvSpPr txBox="1"/>
          <p:nvPr/>
        </p:nvSpPr>
        <p:spPr>
          <a:xfrm>
            <a:off x="6283086" y="5148758"/>
            <a:ext cx="890133" cy="932563"/>
          </a:xfrm>
          <a:prstGeom prst="rect">
            <a:avLst/>
          </a:prstGeom>
          <a:solidFill>
            <a:srgbClr val="005493"/>
          </a:solidFill>
          <a:ln>
            <a:solidFill>
              <a:srgbClr val="0070C0"/>
            </a:solidFill>
          </a:ln>
        </p:spPr>
        <p:txBody>
          <a:bodyPr wrap="square" rtlCol="0">
            <a:spAutoFit/>
          </a:bodyPr>
          <a:lstStyle/>
          <a:p>
            <a:pPr algn="ctr"/>
            <a:r>
              <a:rPr lang="en-US" sz="1365" dirty="0">
                <a:solidFill>
                  <a:schemeClr val="bg1"/>
                </a:solidFill>
              </a:rPr>
              <a:t>How are arrays &amp; positions related?</a:t>
            </a:r>
          </a:p>
        </p:txBody>
      </p:sp>
      <p:grpSp>
        <p:nvGrpSpPr>
          <p:cNvPr id="97" name="Group 96"/>
          <p:cNvGrpSpPr/>
          <p:nvPr/>
        </p:nvGrpSpPr>
        <p:grpSpPr>
          <a:xfrm>
            <a:off x="11296538" y="2131814"/>
            <a:ext cx="1423545" cy="458701"/>
            <a:chOff x="10758607" y="1745093"/>
            <a:chExt cx="1355757" cy="436858"/>
          </a:xfrm>
        </p:grpSpPr>
        <p:sp>
          <p:nvSpPr>
            <p:cNvPr id="95" name="Left Brace 94"/>
            <p:cNvSpPr/>
            <p:nvPr/>
          </p:nvSpPr>
          <p:spPr>
            <a:xfrm rot="5400000">
              <a:off x="11316280" y="1383866"/>
              <a:ext cx="240412" cy="1355757"/>
            </a:xfrm>
            <a:prstGeom prst="leftBrace">
              <a:avLst>
                <a:gd name="adj1" fmla="val 8333"/>
                <a:gd name="adj2" fmla="val 48678"/>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41"/>
            </a:p>
          </p:txBody>
        </p:sp>
        <p:sp>
          <p:nvSpPr>
            <p:cNvPr id="96" name="TextBox 95"/>
            <p:cNvSpPr txBox="1"/>
            <p:nvPr/>
          </p:nvSpPr>
          <p:spPr>
            <a:xfrm>
              <a:off x="11051176" y="1745093"/>
              <a:ext cx="869064" cy="272602"/>
            </a:xfrm>
            <a:prstGeom prst="rect">
              <a:avLst/>
            </a:prstGeom>
            <a:noFill/>
          </p:spPr>
          <p:txBody>
            <a:bodyPr wrap="square" rtlCol="0">
              <a:spAutoFit/>
            </a:bodyPr>
            <a:lstStyle/>
            <a:p>
              <a:r>
                <a:rPr lang="en-US" sz="1260">
                  <a:solidFill>
                    <a:srgbClr val="0070C0"/>
                  </a:solidFill>
                </a:rPr>
                <a:t>response</a:t>
              </a:r>
              <a:endParaRPr lang="en-US" sz="1260" dirty="0">
                <a:solidFill>
                  <a:srgbClr val="0070C0"/>
                </a:solidFill>
              </a:endParaRPr>
            </a:p>
          </p:txBody>
        </p:sp>
      </p:grpSp>
      <p:sp>
        <p:nvSpPr>
          <p:cNvPr id="98" name="TextBox 97"/>
          <p:cNvSpPr txBox="1"/>
          <p:nvPr/>
        </p:nvSpPr>
        <p:spPr>
          <a:xfrm>
            <a:off x="170264" y="5733768"/>
            <a:ext cx="1386949" cy="480131"/>
          </a:xfrm>
          <a:prstGeom prst="rect">
            <a:avLst/>
          </a:prstGeom>
          <a:solidFill>
            <a:schemeClr val="tx2">
              <a:lumMod val="20000"/>
              <a:lumOff val="80000"/>
            </a:schemeClr>
          </a:solidFill>
          <a:ln>
            <a:solidFill>
              <a:schemeClr val="tx2">
                <a:lumMod val="40000"/>
                <a:lumOff val="60000"/>
              </a:schemeClr>
            </a:solidFill>
          </a:ln>
        </p:spPr>
        <p:txBody>
          <a:bodyPr wrap="square" rtlCol="0">
            <a:spAutoFit/>
          </a:bodyPr>
          <a:lstStyle/>
          <a:p>
            <a:r>
              <a:rPr lang="en-US" sz="1260"/>
              <a:t>How’d you change </a:t>
            </a:r>
            <a:r>
              <a:rPr lang="en-US" sz="1260" dirty="0"/>
              <a:t>the </a:t>
            </a:r>
            <a:r>
              <a:rPr lang="en-US" sz="1260" b="1" dirty="0">
                <a:solidFill>
                  <a:srgbClr val="FF0000"/>
                </a:solidFill>
              </a:rPr>
              <a:t>R</a:t>
            </a:r>
            <a:r>
              <a:rPr lang="en-US" sz="1260" b="1" dirty="0">
                <a:solidFill>
                  <a:srgbClr val="00B050"/>
                </a:solidFill>
              </a:rPr>
              <a:t>G</a:t>
            </a:r>
            <a:r>
              <a:rPr lang="en-US" sz="1260" b="1" dirty="0">
                <a:solidFill>
                  <a:srgbClr val="0070C0"/>
                </a:solidFill>
              </a:rPr>
              <a:t>B </a:t>
            </a:r>
            <a:r>
              <a:rPr lang="en-US" sz="1260" dirty="0"/>
              <a:t>values?</a:t>
            </a:r>
          </a:p>
        </p:txBody>
      </p:sp>
      <p:sp>
        <p:nvSpPr>
          <p:cNvPr id="99" name="Oval 98"/>
          <p:cNvSpPr/>
          <p:nvPr/>
        </p:nvSpPr>
        <p:spPr>
          <a:xfrm>
            <a:off x="10108691" y="3475235"/>
            <a:ext cx="548640" cy="21695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41"/>
          </a:p>
        </p:txBody>
      </p:sp>
      <p:sp>
        <p:nvSpPr>
          <p:cNvPr id="100" name="TextBox 99"/>
          <p:cNvSpPr txBox="1"/>
          <p:nvPr/>
        </p:nvSpPr>
        <p:spPr>
          <a:xfrm>
            <a:off x="11378656" y="4065434"/>
            <a:ext cx="1303916" cy="480131"/>
          </a:xfrm>
          <a:prstGeom prst="rect">
            <a:avLst/>
          </a:prstGeom>
          <a:solidFill>
            <a:schemeClr val="accent1">
              <a:lumMod val="20000"/>
              <a:lumOff val="80000"/>
            </a:schemeClr>
          </a:solidFill>
          <a:ln>
            <a:solidFill>
              <a:srgbClr val="FFC000"/>
            </a:solidFill>
          </a:ln>
        </p:spPr>
        <p:txBody>
          <a:bodyPr wrap="square" rtlCol="0" anchor="ctr">
            <a:spAutoFit/>
          </a:bodyPr>
          <a:lstStyle/>
          <a:p>
            <a:pPr marL="13335" algn="ctr"/>
            <a:r>
              <a:rPr lang="en-US" sz="1260" dirty="0"/>
              <a:t>Play with the # of degrees.</a:t>
            </a:r>
          </a:p>
        </p:txBody>
      </p:sp>
      <p:cxnSp>
        <p:nvCxnSpPr>
          <p:cNvPr id="102" name="Straight Arrow Connector 101"/>
          <p:cNvCxnSpPr>
            <a:stCxn id="99" idx="4"/>
          </p:cNvCxnSpPr>
          <p:nvPr/>
        </p:nvCxnSpPr>
        <p:spPr>
          <a:xfrm>
            <a:off x="10383012" y="3692195"/>
            <a:ext cx="875178" cy="6003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189C2BB9-5067-9D4B-9A94-A6C86AA42D6F}"/>
              </a:ext>
            </a:extLst>
          </p:cNvPr>
          <p:cNvSpPr txBox="1"/>
          <p:nvPr/>
        </p:nvSpPr>
        <p:spPr>
          <a:xfrm>
            <a:off x="951879" y="1120212"/>
            <a:ext cx="3511289" cy="286232"/>
          </a:xfrm>
          <a:prstGeom prst="rect">
            <a:avLst/>
          </a:prstGeom>
          <a:solidFill>
            <a:schemeClr val="accent1">
              <a:lumMod val="20000"/>
              <a:lumOff val="80000"/>
            </a:schemeClr>
          </a:solidFill>
          <a:ln>
            <a:solidFill>
              <a:srgbClr val="FFC000"/>
            </a:solidFill>
          </a:ln>
        </p:spPr>
        <p:txBody>
          <a:bodyPr wrap="square" rtlCol="0" anchor="ctr">
            <a:spAutoFit/>
          </a:bodyPr>
          <a:lstStyle/>
          <a:p>
            <a:pPr marL="13335" algn="ctr"/>
            <a:r>
              <a:rPr lang="en-US" sz="1260" b="1" dirty="0"/>
              <a:t>Note</a:t>
            </a:r>
            <a:r>
              <a:rPr lang="en-US" sz="1260" dirty="0"/>
              <a:t>:  Processing images = working with images</a:t>
            </a:r>
          </a:p>
        </p:txBody>
      </p:sp>
      <p:sp>
        <p:nvSpPr>
          <p:cNvPr id="67" name="TextBox 66">
            <a:extLst>
              <a:ext uri="{FF2B5EF4-FFF2-40B4-BE49-F238E27FC236}">
                <a16:creationId xmlns:a16="http://schemas.microsoft.com/office/drawing/2014/main" id="{B6C71BF6-97DE-4045-92EC-2FBF3D3DD8F1}"/>
              </a:ext>
            </a:extLst>
          </p:cNvPr>
          <p:cNvSpPr txBox="1"/>
          <p:nvPr/>
        </p:nvSpPr>
        <p:spPr>
          <a:xfrm>
            <a:off x="5106075" y="939951"/>
            <a:ext cx="3097577" cy="480131"/>
          </a:xfrm>
          <a:prstGeom prst="rect">
            <a:avLst/>
          </a:prstGeom>
          <a:solidFill>
            <a:schemeClr val="accent1">
              <a:lumMod val="40000"/>
              <a:lumOff val="60000"/>
            </a:schemeClr>
          </a:solidFill>
          <a:ln>
            <a:solidFill>
              <a:srgbClr val="FFC000"/>
            </a:solidFill>
          </a:ln>
        </p:spPr>
        <p:txBody>
          <a:bodyPr wrap="square" rtlCol="0" anchor="ctr">
            <a:spAutoFit/>
          </a:bodyPr>
          <a:lstStyle/>
          <a:p>
            <a:pPr marL="13335" algn="ctr"/>
            <a:r>
              <a:rPr lang="en-US" sz="1260" dirty="0"/>
              <a:t>Functions processes inputs that are in parentheses, like   </a:t>
            </a:r>
            <a:r>
              <a:rPr lang="en-US" sz="1260" dirty="0">
                <a:latin typeface="Courier" pitchFamily="2" charset="0"/>
              </a:rPr>
              <a:t>print(180).  </a:t>
            </a:r>
            <a:endParaRPr lang="en-US" sz="1260" dirty="0"/>
          </a:p>
        </p:txBody>
      </p:sp>
    </p:spTree>
    <p:extLst>
      <p:ext uri="{BB962C8B-B14F-4D97-AF65-F5344CB8AC3E}">
        <p14:creationId xmlns:p14="http://schemas.microsoft.com/office/powerpoint/2010/main" val="1448278446"/>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56230</TotalTime>
  <Words>1985</Words>
  <Application>Microsoft Macintosh PowerPoint</Application>
  <PresentationFormat>Custom</PresentationFormat>
  <Paragraphs>153</Paragraphs>
  <Slides>10</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Arial Unicode MS</vt:lpstr>
      <vt:lpstr>Arial</vt:lpstr>
      <vt:lpstr>Calibri</vt:lpstr>
      <vt:lpstr>Courier</vt:lpstr>
      <vt:lpstr>Courier New</vt:lpstr>
      <vt:lpstr>Gill Sans MT</vt:lpstr>
      <vt:lpstr>Helvetica</vt:lpstr>
      <vt:lpstr>Mangal</vt:lpstr>
      <vt:lpstr>Times New Roman</vt:lpstr>
      <vt:lpstr>Parcel</vt:lpstr>
      <vt:lpstr>AOLME Curriculum Session 6</vt:lpstr>
      <vt:lpstr>Level 1</vt:lpstr>
      <vt:lpstr>Images and their components</vt:lpstr>
      <vt:lpstr>Selected ACTIVITIES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AOLME Curriculum</dc:title>
  <dc:creator>Carlos Lopez Leiva</dc:creator>
  <cp:lastModifiedBy>Microsoft Office User</cp:lastModifiedBy>
  <cp:revision>252</cp:revision>
  <cp:lastPrinted>2018-03-10T06:57:52Z</cp:lastPrinted>
  <dcterms:created xsi:type="dcterms:W3CDTF">2017-05-22T00:10:34Z</dcterms:created>
  <dcterms:modified xsi:type="dcterms:W3CDTF">2019-05-29T01:53:34Z</dcterms:modified>
</cp:coreProperties>
</file>